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s/slide17.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9"/>
  </p:notesMasterIdLst>
  <p:sldIdLst>
    <p:sldId id="270" r:id="rId2"/>
    <p:sldId id="406" r:id="rId3"/>
    <p:sldId id="275" r:id="rId4"/>
    <p:sldId id="286" r:id="rId5"/>
    <p:sldId id="274" r:id="rId6"/>
    <p:sldId id="280" r:id="rId7"/>
    <p:sldId id="285" r:id="rId8"/>
    <p:sldId id="408" r:id="rId9"/>
    <p:sldId id="414" r:id="rId10"/>
    <p:sldId id="411" r:id="rId11"/>
    <p:sldId id="415" r:id="rId12"/>
    <p:sldId id="412" r:id="rId13"/>
    <p:sldId id="409" r:id="rId14"/>
    <p:sldId id="416" r:id="rId15"/>
    <p:sldId id="413" r:id="rId16"/>
    <p:sldId id="417" r:id="rId17"/>
    <p:sldId id="410"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0F9487-2998-864B-9027-B2AE26411ED7}" name="Rønning Marte" initials="RM" userId="S::Marte.Ronning@kd.dep.no::9f3bda2f-4a41-44f0-8b69-d4eb65b4f50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p:restoredTop sz="81199" autoAdjust="0"/>
  </p:normalViewPr>
  <p:slideViewPr>
    <p:cSldViewPr snapToGrid="0">
      <p:cViewPr varScale="1">
        <p:scale>
          <a:sx n="71" d="100"/>
          <a:sy n="71" d="100"/>
        </p:scale>
        <p:origin x="4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A31792-FCAE-4535-B3EF-F28E297FC558}" type="datetimeFigureOut">
              <a:rPr lang="nb-NO" smtClean="0"/>
              <a:t>07.11.2025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98697A-D27E-4F1A-96CD-EBF4FDD1FE79}" type="slidenum">
              <a:rPr lang="nb-NO" smtClean="0"/>
              <a:t>‹#›</a:t>
            </a:fld>
            <a:endParaRPr lang="nb-NO"/>
          </a:p>
        </p:txBody>
      </p:sp>
    </p:spTree>
    <p:extLst>
      <p:ext uri="{BB962C8B-B14F-4D97-AF65-F5344CB8AC3E}">
        <p14:creationId xmlns:p14="http://schemas.microsoft.com/office/powerpoint/2010/main" val="2375164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i="0" kern="1200" dirty="0">
                <a:solidFill>
                  <a:schemeClr val="tx1"/>
                </a:solidFill>
                <a:effectLst/>
                <a:latin typeface="+mn-lt"/>
                <a:ea typeface="+mn-ea"/>
                <a:cs typeface="+mn-cs"/>
              </a:rPr>
              <a:t>Mandatet lister også opp «Aktuelle problemstillinger»</a:t>
            </a:r>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Hva er de viktigste årsakene til at barn med ulik sosial bakgrunn deltar, trives og presterer ulikt i utdanningssystemet?</a:t>
            </a:r>
          </a:p>
          <a:p>
            <a:r>
              <a:rPr lang="nb-NO" sz="1200" b="0" i="0" kern="1200" dirty="0">
                <a:solidFill>
                  <a:schemeClr val="tx1"/>
                </a:solidFill>
                <a:effectLst/>
                <a:latin typeface="+mn-lt"/>
                <a:ea typeface="+mn-ea"/>
                <a:cs typeface="+mn-cs"/>
              </a:rPr>
              <a:t>Hvordan samvirker sosial ulikhet med andre faktorer som kjønn, innvandrerbakgrunn, behov for særskilt tilrettelegging, geografiske forskjeller, kjennetegn ved lokalsamfunnet og kulturelle normer osv.?</a:t>
            </a:r>
          </a:p>
          <a:p>
            <a:r>
              <a:rPr lang="nb-NO" sz="1200" b="0" i="0" kern="1200" dirty="0">
                <a:solidFill>
                  <a:schemeClr val="tx1"/>
                </a:solidFill>
                <a:effectLst/>
                <a:latin typeface="+mn-lt"/>
                <a:ea typeface="+mn-ea"/>
                <a:cs typeface="+mn-cs"/>
              </a:rPr>
              <a:t>I hvilken grad er dagens barnehage- og opplæringstilbud innrettet for å kompensere for de faktorene som bidrar til sosiale ulikheter?</a:t>
            </a:r>
          </a:p>
          <a:p>
            <a:r>
              <a:rPr lang="nb-NO" sz="1200" b="0" i="0" kern="1200" dirty="0">
                <a:solidFill>
                  <a:schemeClr val="tx1"/>
                </a:solidFill>
                <a:effectLst/>
                <a:latin typeface="+mn-lt"/>
                <a:ea typeface="+mn-ea"/>
                <a:cs typeface="+mn-cs"/>
              </a:rPr>
              <a:t>Hvordan kan kommunal, fylkeskommunal og statlig ressursinnsats endres om målet er å redusere sosiale forskjeller og øke den sosiale mobiliteten?</a:t>
            </a:r>
          </a:p>
          <a:p>
            <a:r>
              <a:rPr lang="nb-NO" sz="1200" b="0" i="0" kern="1200" dirty="0">
                <a:solidFill>
                  <a:schemeClr val="tx1"/>
                </a:solidFill>
                <a:effectLst/>
                <a:latin typeface="+mn-lt"/>
                <a:ea typeface="+mn-ea"/>
                <a:cs typeface="+mn-cs"/>
              </a:rPr>
              <a:t>Hvordan kan den pedagogiske praksisen, organiseringen, foreldresamarbeidet, samarbeidet mellom barnehager, skoler og lokalsamfunnet, og andre forhold ved utdanningssystemet bidra til å redusere sosiale forskjeller og øke sosial mobilitet?</a:t>
            </a:r>
          </a:p>
          <a:p>
            <a:r>
              <a:rPr lang="nb-NO" sz="1200" b="0" i="0" kern="1200" dirty="0">
                <a:solidFill>
                  <a:schemeClr val="tx1"/>
                </a:solidFill>
                <a:effectLst/>
                <a:latin typeface="+mn-lt"/>
                <a:ea typeface="+mn-ea"/>
                <a:cs typeface="+mn-cs"/>
              </a:rPr>
              <a:t>Hvilke yrkesgrupper og tjenester i og rundt barnehager, skoler og SFO kan bidra til å redusere sosiale forskjeller og øke sosial mobilitet gjennom utdanningsløpet?</a:t>
            </a:r>
          </a:p>
          <a:p>
            <a:r>
              <a:rPr lang="nb-NO" sz="1200" b="0" i="0" kern="1200" dirty="0">
                <a:solidFill>
                  <a:schemeClr val="tx1"/>
                </a:solidFill>
                <a:effectLst/>
                <a:latin typeface="+mn-lt"/>
                <a:ea typeface="+mn-ea"/>
                <a:cs typeface="+mn-cs"/>
              </a:rPr>
              <a:t>Hvilke tiltak vil ut fra et samfunnsøkonomisk perspektiv være mest kostnadseffektive?</a:t>
            </a:r>
          </a:p>
          <a:p>
            <a:endParaRPr lang="nb-NO" baseline="0"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a:t>
            </a:fld>
            <a:endParaRPr lang="nb-NO"/>
          </a:p>
        </p:txBody>
      </p:sp>
    </p:spTree>
    <p:extLst>
      <p:ext uri="{BB962C8B-B14F-4D97-AF65-F5344CB8AC3E}">
        <p14:creationId xmlns:p14="http://schemas.microsoft.com/office/powerpoint/2010/main" val="613527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398697A-D27E-4F1A-96CD-EBF4FDD1FE79}" type="slidenum">
              <a:rPr lang="nb-NO" smtClean="0"/>
              <a:t>3</a:t>
            </a:fld>
            <a:endParaRPr lang="nb-NO"/>
          </a:p>
        </p:txBody>
      </p:sp>
    </p:spTree>
    <p:extLst>
      <p:ext uri="{BB962C8B-B14F-4D97-AF65-F5344CB8AC3E}">
        <p14:creationId xmlns:p14="http://schemas.microsoft.com/office/powerpoint/2010/main" val="3178476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 </a:t>
            </a:r>
            <a:endParaRPr lang="nb-NO" dirty="0"/>
          </a:p>
        </p:txBody>
      </p:sp>
      <p:sp>
        <p:nvSpPr>
          <p:cNvPr id="4" name="Plassholder for lysbildenummer 3"/>
          <p:cNvSpPr>
            <a:spLocks noGrp="1"/>
          </p:cNvSpPr>
          <p:nvPr>
            <p:ph type="sldNum" sz="quarter" idx="5"/>
          </p:nvPr>
        </p:nvSpPr>
        <p:spPr/>
        <p:txBody>
          <a:bodyPr/>
          <a:lstStyle/>
          <a:p>
            <a:fld id="{B398697A-D27E-4F1A-96CD-EBF4FDD1FE79}" type="slidenum">
              <a:rPr lang="nb-NO" smtClean="0"/>
              <a:t>4</a:t>
            </a:fld>
            <a:endParaRPr lang="nb-NO"/>
          </a:p>
        </p:txBody>
      </p:sp>
    </p:spTree>
    <p:extLst>
      <p:ext uri="{BB962C8B-B14F-4D97-AF65-F5344CB8AC3E}">
        <p14:creationId xmlns:p14="http://schemas.microsoft.com/office/powerpoint/2010/main" val="3200952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 </a:t>
            </a:r>
            <a:endParaRPr lang="nb-NO" dirty="0"/>
          </a:p>
        </p:txBody>
      </p:sp>
      <p:sp>
        <p:nvSpPr>
          <p:cNvPr id="4" name="Plassholder for lysbildenummer 3"/>
          <p:cNvSpPr>
            <a:spLocks noGrp="1"/>
          </p:cNvSpPr>
          <p:nvPr>
            <p:ph type="sldNum" sz="quarter" idx="5"/>
          </p:nvPr>
        </p:nvSpPr>
        <p:spPr/>
        <p:txBody>
          <a:bodyPr/>
          <a:lstStyle/>
          <a:p>
            <a:fld id="{B398697A-D27E-4F1A-96CD-EBF4FDD1FE79}" type="slidenum">
              <a:rPr lang="nb-NO" smtClean="0"/>
              <a:t>5</a:t>
            </a:fld>
            <a:endParaRPr lang="nb-NO"/>
          </a:p>
        </p:txBody>
      </p:sp>
    </p:spTree>
    <p:extLst>
      <p:ext uri="{BB962C8B-B14F-4D97-AF65-F5344CB8AC3E}">
        <p14:creationId xmlns:p14="http://schemas.microsoft.com/office/powerpoint/2010/main" val="177920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398697A-D27E-4F1A-96CD-EBF4FDD1FE79}" type="slidenum">
              <a:rPr lang="nb-NO" smtClean="0"/>
              <a:t>7</a:t>
            </a:fld>
            <a:endParaRPr lang="nb-NO"/>
          </a:p>
        </p:txBody>
      </p:sp>
    </p:spTree>
    <p:extLst>
      <p:ext uri="{BB962C8B-B14F-4D97-AF65-F5344CB8AC3E}">
        <p14:creationId xmlns:p14="http://schemas.microsoft.com/office/powerpoint/2010/main" val="3413376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D7B3B-C0F1-9BFE-6D44-F305D21C8F4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A65622D-7202-791E-2493-A4191E31706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D67360-2FA1-BFE3-8511-6C1B46D8C0EB}"/>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976A5EE6-051C-4CC2-2130-DE42B05B322A}"/>
              </a:ext>
            </a:extLst>
          </p:cNvPr>
          <p:cNvSpPr>
            <a:spLocks noGrp="1"/>
          </p:cNvSpPr>
          <p:nvPr>
            <p:ph type="sldNum" sz="quarter" idx="5"/>
          </p:nvPr>
        </p:nvSpPr>
        <p:spPr/>
        <p:txBody>
          <a:bodyPr/>
          <a:lstStyle/>
          <a:p>
            <a:fld id="{B398697A-D27E-4F1A-96CD-EBF4FDD1FE79}" type="slidenum">
              <a:rPr lang="nb-NO" smtClean="0"/>
              <a:t>8</a:t>
            </a:fld>
            <a:endParaRPr lang="nb-NO"/>
          </a:p>
        </p:txBody>
      </p:sp>
    </p:spTree>
    <p:extLst>
      <p:ext uri="{BB962C8B-B14F-4D97-AF65-F5344CB8AC3E}">
        <p14:creationId xmlns:p14="http://schemas.microsoft.com/office/powerpoint/2010/main" val="1958464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2188E-A30A-DCAF-0BF6-C32203556AD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570025F-1C58-7CF6-74E5-E4460D79CCD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6CEE12F-19C6-5C23-FD18-A5427CE1FBA1}"/>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ED0655E2-9CEB-717B-B8A1-3C7AC4CF43A4}"/>
              </a:ext>
            </a:extLst>
          </p:cNvPr>
          <p:cNvSpPr>
            <a:spLocks noGrp="1"/>
          </p:cNvSpPr>
          <p:nvPr>
            <p:ph type="sldNum" sz="quarter" idx="5"/>
          </p:nvPr>
        </p:nvSpPr>
        <p:spPr/>
        <p:txBody>
          <a:bodyPr/>
          <a:lstStyle/>
          <a:p>
            <a:fld id="{B398697A-D27E-4F1A-96CD-EBF4FDD1FE79}" type="slidenum">
              <a:rPr lang="nb-NO" smtClean="0"/>
              <a:t>9</a:t>
            </a:fld>
            <a:endParaRPr lang="nb-NO"/>
          </a:p>
        </p:txBody>
      </p:sp>
    </p:spTree>
    <p:extLst>
      <p:ext uri="{BB962C8B-B14F-4D97-AF65-F5344CB8AC3E}">
        <p14:creationId xmlns:p14="http://schemas.microsoft.com/office/powerpoint/2010/main" val="2239072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A8AE-9F47-D8E9-B58B-D7AB24CC8E4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EFA976A-94E4-3AA4-E2F7-FABE770F623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8ECD8D8-6934-8B31-8C47-AF7FDF642C11}"/>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D710F5CA-4F60-9FB1-7BB1-6A1EF78B2CDC}"/>
              </a:ext>
            </a:extLst>
          </p:cNvPr>
          <p:cNvSpPr>
            <a:spLocks noGrp="1"/>
          </p:cNvSpPr>
          <p:nvPr>
            <p:ph type="sldNum" sz="quarter" idx="5"/>
          </p:nvPr>
        </p:nvSpPr>
        <p:spPr/>
        <p:txBody>
          <a:bodyPr/>
          <a:lstStyle/>
          <a:p>
            <a:fld id="{B398697A-D27E-4F1A-96CD-EBF4FDD1FE79}" type="slidenum">
              <a:rPr lang="nb-NO" smtClean="0"/>
              <a:t>10</a:t>
            </a:fld>
            <a:endParaRPr lang="nb-NO"/>
          </a:p>
        </p:txBody>
      </p:sp>
    </p:spTree>
    <p:extLst>
      <p:ext uri="{BB962C8B-B14F-4D97-AF65-F5344CB8AC3E}">
        <p14:creationId xmlns:p14="http://schemas.microsoft.com/office/powerpoint/2010/main" val="2370135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D043D-98EA-7665-F85F-7B0242756DD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3DE64B4-5156-2CA0-F8C4-0F3C4A30F75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8488C4C-0F21-BBD3-A144-A5DD43A052A9}"/>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278BB86-1D55-33ED-6249-305C382B152D}"/>
              </a:ext>
            </a:extLst>
          </p:cNvPr>
          <p:cNvSpPr>
            <a:spLocks noGrp="1"/>
          </p:cNvSpPr>
          <p:nvPr>
            <p:ph type="sldNum" sz="quarter" idx="5"/>
          </p:nvPr>
        </p:nvSpPr>
        <p:spPr/>
        <p:txBody>
          <a:bodyPr/>
          <a:lstStyle/>
          <a:p>
            <a:fld id="{B398697A-D27E-4F1A-96CD-EBF4FDD1FE79}" type="slidenum">
              <a:rPr lang="nb-NO" smtClean="0"/>
              <a:t>11</a:t>
            </a:fld>
            <a:endParaRPr lang="nb-NO"/>
          </a:p>
        </p:txBody>
      </p:sp>
    </p:spTree>
    <p:extLst>
      <p:ext uri="{BB962C8B-B14F-4D97-AF65-F5344CB8AC3E}">
        <p14:creationId xmlns:p14="http://schemas.microsoft.com/office/powerpoint/2010/main" val="325682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D02AA-00BC-4A6B-1DB3-E94BD2BD7A1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D7B9AC4-4067-9D23-A6FF-3BD95FC41CC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417E429-0BD5-3DB7-D1ED-63E718FB4A1B}"/>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A86A7CFC-FED6-0709-0032-6DD7119A533A}"/>
              </a:ext>
            </a:extLst>
          </p:cNvPr>
          <p:cNvSpPr>
            <a:spLocks noGrp="1"/>
          </p:cNvSpPr>
          <p:nvPr>
            <p:ph type="sldNum" sz="quarter" idx="5"/>
          </p:nvPr>
        </p:nvSpPr>
        <p:spPr/>
        <p:txBody>
          <a:bodyPr/>
          <a:lstStyle/>
          <a:p>
            <a:fld id="{B398697A-D27E-4F1A-96CD-EBF4FDD1FE79}" type="slidenum">
              <a:rPr lang="nb-NO" smtClean="0"/>
              <a:t>12</a:t>
            </a:fld>
            <a:endParaRPr lang="nb-NO"/>
          </a:p>
        </p:txBody>
      </p:sp>
    </p:spTree>
    <p:extLst>
      <p:ext uri="{BB962C8B-B14F-4D97-AF65-F5344CB8AC3E}">
        <p14:creationId xmlns:p14="http://schemas.microsoft.com/office/powerpoint/2010/main" val="1821952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EFCE8-FA7B-C5A3-E0BB-96A6ECEC706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7CEE951-CD23-2D6B-4C9B-97B84E0F84A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00E251E-83BE-5FF3-C1D4-666F2B3F2EFD}"/>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6BC279F-F3F0-A124-9CCA-3AC88458881B}"/>
              </a:ext>
            </a:extLst>
          </p:cNvPr>
          <p:cNvSpPr>
            <a:spLocks noGrp="1"/>
          </p:cNvSpPr>
          <p:nvPr>
            <p:ph type="sldNum" sz="quarter" idx="5"/>
          </p:nvPr>
        </p:nvSpPr>
        <p:spPr/>
        <p:txBody>
          <a:bodyPr/>
          <a:lstStyle/>
          <a:p>
            <a:fld id="{B398697A-D27E-4F1A-96CD-EBF4FDD1FE79}" type="slidenum">
              <a:rPr lang="nb-NO" smtClean="0"/>
              <a:t>13</a:t>
            </a:fld>
            <a:endParaRPr lang="nb-NO"/>
          </a:p>
        </p:txBody>
      </p:sp>
    </p:spTree>
    <p:extLst>
      <p:ext uri="{BB962C8B-B14F-4D97-AF65-F5344CB8AC3E}">
        <p14:creationId xmlns:p14="http://schemas.microsoft.com/office/powerpoint/2010/main" val="738313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4491C-0745-7702-1880-F0862A4D2E6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A170EB6-F1D5-70E8-C90E-C19C945BCA2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48B9978-8E43-BD78-5AD8-A3A333DEC902}"/>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4EBD5ED2-347B-4E82-94F5-10EEA1F4AA6A}"/>
              </a:ext>
            </a:extLst>
          </p:cNvPr>
          <p:cNvSpPr>
            <a:spLocks noGrp="1"/>
          </p:cNvSpPr>
          <p:nvPr>
            <p:ph type="sldNum" sz="quarter" idx="5"/>
          </p:nvPr>
        </p:nvSpPr>
        <p:spPr/>
        <p:txBody>
          <a:bodyPr/>
          <a:lstStyle/>
          <a:p>
            <a:fld id="{B398697A-D27E-4F1A-96CD-EBF4FDD1FE79}" type="slidenum">
              <a:rPr lang="nb-NO" smtClean="0"/>
              <a:t>14</a:t>
            </a:fld>
            <a:endParaRPr lang="nb-NO"/>
          </a:p>
        </p:txBody>
      </p:sp>
    </p:spTree>
    <p:extLst>
      <p:ext uri="{BB962C8B-B14F-4D97-AF65-F5344CB8AC3E}">
        <p14:creationId xmlns:p14="http://schemas.microsoft.com/office/powerpoint/2010/main" val="4150712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9C93B-A48A-9F97-3587-35FD9A87D17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5D3800A-0C13-65B8-3AC9-594F87FCDD8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FEA938A-1AED-23E3-E921-8DD53E7847E0}"/>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56E25017-A7D3-86A8-6CA8-9D17C41C4588}"/>
              </a:ext>
            </a:extLst>
          </p:cNvPr>
          <p:cNvSpPr>
            <a:spLocks noGrp="1"/>
          </p:cNvSpPr>
          <p:nvPr>
            <p:ph type="sldNum" sz="quarter" idx="5"/>
          </p:nvPr>
        </p:nvSpPr>
        <p:spPr/>
        <p:txBody>
          <a:bodyPr/>
          <a:lstStyle/>
          <a:p>
            <a:fld id="{B398697A-D27E-4F1A-96CD-EBF4FDD1FE79}" type="slidenum">
              <a:rPr lang="nb-NO" smtClean="0"/>
              <a:t>15</a:t>
            </a:fld>
            <a:endParaRPr lang="nb-NO"/>
          </a:p>
        </p:txBody>
      </p:sp>
    </p:spTree>
    <p:extLst>
      <p:ext uri="{BB962C8B-B14F-4D97-AF65-F5344CB8AC3E}">
        <p14:creationId xmlns:p14="http://schemas.microsoft.com/office/powerpoint/2010/main" val="102179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B398E-3B07-964A-2FF4-3D34C6C3AC1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A041707-68DC-1528-DF97-E1AACFD7097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E22E6A1-007A-EEAD-7667-F834E4440CA2}"/>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03076CEA-B8E8-976B-239D-E9EE334CC954}"/>
              </a:ext>
            </a:extLst>
          </p:cNvPr>
          <p:cNvSpPr>
            <a:spLocks noGrp="1"/>
          </p:cNvSpPr>
          <p:nvPr>
            <p:ph type="sldNum" sz="quarter" idx="5"/>
          </p:nvPr>
        </p:nvSpPr>
        <p:spPr/>
        <p:txBody>
          <a:bodyPr/>
          <a:lstStyle/>
          <a:p>
            <a:fld id="{B398697A-D27E-4F1A-96CD-EBF4FDD1FE79}" type="slidenum">
              <a:rPr lang="nb-NO" smtClean="0"/>
              <a:t>16</a:t>
            </a:fld>
            <a:endParaRPr lang="nb-NO"/>
          </a:p>
        </p:txBody>
      </p:sp>
    </p:spTree>
    <p:extLst>
      <p:ext uri="{BB962C8B-B14F-4D97-AF65-F5344CB8AC3E}">
        <p14:creationId xmlns:p14="http://schemas.microsoft.com/office/powerpoint/2010/main" val="1955057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E62BE-5A7D-A37E-9BF2-C46A94C3B46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9D80080-69E4-2EFD-9F18-9AC4C07BFF2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8002B04-3FE3-2243-9771-BEB4621A2B9B}"/>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4EE3ACB-C9BF-E539-6CE4-649A61F1D353}"/>
              </a:ext>
            </a:extLst>
          </p:cNvPr>
          <p:cNvSpPr>
            <a:spLocks noGrp="1"/>
          </p:cNvSpPr>
          <p:nvPr>
            <p:ph type="sldNum" sz="quarter" idx="5"/>
          </p:nvPr>
        </p:nvSpPr>
        <p:spPr/>
        <p:txBody>
          <a:bodyPr/>
          <a:lstStyle/>
          <a:p>
            <a:fld id="{B398697A-D27E-4F1A-96CD-EBF4FDD1FE79}" type="slidenum">
              <a:rPr lang="nb-NO" smtClean="0"/>
              <a:t>17</a:t>
            </a:fld>
            <a:endParaRPr lang="nb-NO"/>
          </a:p>
        </p:txBody>
      </p:sp>
    </p:spTree>
    <p:extLst>
      <p:ext uri="{BB962C8B-B14F-4D97-AF65-F5344CB8AC3E}">
        <p14:creationId xmlns:p14="http://schemas.microsoft.com/office/powerpoint/2010/main" val="1285025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tellysbilde">
    <p:spTree>
      <p:nvGrpSpPr>
        <p:cNvPr id="1" name=""/>
        <p:cNvGrpSpPr/>
        <p:nvPr/>
      </p:nvGrpSpPr>
      <p:grpSpPr>
        <a:xfrm>
          <a:off x="0" y="0"/>
          <a:ext cx="0" cy="0"/>
          <a:chOff x="0" y="0"/>
          <a:chExt cx="0" cy="0"/>
        </a:xfrm>
      </p:grpSpPr>
      <p:pic>
        <p:nvPicPr>
          <p:cNvPr id="4" name="Bilde 3" descr="Et bilde som inneholder skjermbilde, tekst, tegnefilm, design&#10;&#10;Automatisk generert beskrivelse">
            <a:extLst>
              <a:ext uri="{FF2B5EF4-FFF2-40B4-BE49-F238E27FC236}">
                <a16:creationId xmlns:a16="http://schemas.microsoft.com/office/drawing/2014/main" id="{051D6E17-D611-B027-DD9C-FA9A1E990A3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734290" y="644235"/>
            <a:ext cx="9144000"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44681" y="2313421"/>
            <a:ext cx="9144000"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Tree>
    <p:extLst>
      <p:ext uri="{BB962C8B-B14F-4D97-AF65-F5344CB8AC3E}">
        <p14:creationId xmlns:p14="http://schemas.microsoft.com/office/powerpoint/2010/main" val="2537393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tellysbilde">
    <p:spTree>
      <p:nvGrpSpPr>
        <p:cNvPr id="1" name=""/>
        <p:cNvGrpSpPr/>
        <p:nvPr/>
      </p:nvGrpSpPr>
      <p:grpSpPr>
        <a:xfrm>
          <a:off x="0" y="0"/>
          <a:ext cx="0" cy="0"/>
          <a:chOff x="0" y="0"/>
          <a:chExt cx="0" cy="0"/>
        </a:xfrm>
      </p:grpSpPr>
      <p:pic>
        <p:nvPicPr>
          <p:cNvPr id="10" name="Bilde 9" descr="Et bilde som inneholder tegnefilm, design, origami, illustrasjon&#10;&#10;Automatisk generert beskrivelse">
            <a:extLst>
              <a:ext uri="{FF2B5EF4-FFF2-40B4-BE49-F238E27FC236}">
                <a16:creationId xmlns:a16="http://schemas.microsoft.com/office/drawing/2014/main" id="{B2A07C2B-53CC-1288-5BDC-1A42CEDB9BD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734290" y="644235"/>
            <a:ext cx="5572992"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44681" y="2313421"/>
            <a:ext cx="5552210"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lysbildenummer 5">
            <a:extLst>
              <a:ext uri="{FF2B5EF4-FFF2-40B4-BE49-F238E27FC236}">
                <a16:creationId xmlns:a16="http://schemas.microsoft.com/office/drawing/2014/main" id="{53058432-C7C9-BFC8-2CF8-82F2227D04A8}"/>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1665616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tellysbilde">
    <p:spTree>
      <p:nvGrpSpPr>
        <p:cNvPr id="1" name=""/>
        <p:cNvGrpSpPr/>
        <p:nvPr/>
      </p:nvGrpSpPr>
      <p:grpSpPr>
        <a:xfrm>
          <a:off x="0" y="0"/>
          <a:ext cx="0" cy="0"/>
          <a:chOff x="0" y="0"/>
          <a:chExt cx="0" cy="0"/>
        </a:xfrm>
      </p:grpSpPr>
      <p:pic>
        <p:nvPicPr>
          <p:cNvPr id="7" name="Bilde 6" descr="Et bilde som inneholder tekst, skjermbilde, Font, design&#10;&#10;Automatisk generert beskrivelse">
            <a:extLst>
              <a:ext uri="{FF2B5EF4-FFF2-40B4-BE49-F238E27FC236}">
                <a16:creationId xmlns:a16="http://schemas.microsoft.com/office/drawing/2014/main" id="{6FB0345A-5287-5EFC-2FDC-D3B21B96552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723899" y="1413162"/>
            <a:ext cx="5947065"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34290" y="3082348"/>
            <a:ext cx="5957455"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8" name="Plassholder for lysbildenummer 5">
            <a:extLst>
              <a:ext uri="{FF2B5EF4-FFF2-40B4-BE49-F238E27FC236}">
                <a16:creationId xmlns:a16="http://schemas.microsoft.com/office/drawing/2014/main" id="{13A28A71-FE6D-8770-F292-8698264EFFFF}"/>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39430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Tittellysbilde">
    <p:spTree>
      <p:nvGrpSpPr>
        <p:cNvPr id="1" name=""/>
        <p:cNvGrpSpPr/>
        <p:nvPr/>
      </p:nvGrpSpPr>
      <p:grpSpPr>
        <a:xfrm>
          <a:off x="0" y="0"/>
          <a:ext cx="0" cy="0"/>
          <a:chOff x="0" y="0"/>
          <a:chExt cx="0" cy="0"/>
        </a:xfrm>
      </p:grpSpPr>
      <p:pic>
        <p:nvPicPr>
          <p:cNvPr id="8" name="Bilde 7" descr="Et bilde som inneholder tekst, skjermbilde, Font, design&#10;&#10;Automatisk generert beskrivelse">
            <a:extLst>
              <a:ext uri="{FF2B5EF4-FFF2-40B4-BE49-F238E27FC236}">
                <a16:creationId xmlns:a16="http://schemas.microsoft.com/office/drawing/2014/main" id="{56176572-E093-8B98-443C-6B970F67720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723899" y="1413162"/>
            <a:ext cx="5947065"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34290" y="3082348"/>
            <a:ext cx="5957455"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lysbildenummer 5">
            <a:extLst>
              <a:ext uri="{FF2B5EF4-FFF2-40B4-BE49-F238E27FC236}">
                <a16:creationId xmlns:a16="http://schemas.microsoft.com/office/drawing/2014/main" id="{5CD2C831-A50B-5486-4834-42932812CF88}"/>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188574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5_Tittellysbilde">
    <p:spTree>
      <p:nvGrpSpPr>
        <p:cNvPr id="1" name=""/>
        <p:cNvGrpSpPr/>
        <p:nvPr/>
      </p:nvGrpSpPr>
      <p:grpSpPr>
        <a:xfrm>
          <a:off x="0" y="0"/>
          <a:ext cx="0" cy="0"/>
          <a:chOff x="0" y="0"/>
          <a:chExt cx="0" cy="0"/>
        </a:xfrm>
      </p:grpSpPr>
      <p:pic>
        <p:nvPicPr>
          <p:cNvPr id="5" name="Bilde 4" descr="Et bilde som inneholder tekst, skjermbilde, forretningskort, Font&#10;&#10;Automatisk generert beskrivelse">
            <a:extLst>
              <a:ext uri="{FF2B5EF4-FFF2-40B4-BE49-F238E27FC236}">
                <a16:creationId xmlns:a16="http://schemas.microsoft.com/office/drawing/2014/main" id="{62A39624-037C-E4D9-0C4A-16F097A2206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723899" y="1413162"/>
            <a:ext cx="5947065"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34290" y="3082348"/>
            <a:ext cx="5957455"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8" name="Plassholder for lysbildenummer 5">
            <a:extLst>
              <a:ext uri="{FF2B5EF4-FFF2-40B4-BE49-F238E27FC236}">
                <a16:creationId xmlns:a16="http://schemas.microsoft.com/office/drawing/2014/main" id="{13A28A71-FE6D-8770-F292-8698264EFFFF}"/>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292864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6_Tittellysbilde">
    <p:spTree>
      <p:nvGrpSpPr>
        <p:cNvPr id="1" name=""/>
        <p:cNvGrpSpPr/>
        <p:nvPr/>
      </p:nvGrpSpPr>
      <p:grpSpPr>
        <a:xfrm>
          <a:off x="0" y="0"/>
          <a:ext cx="0" cy="0"/>
          <a:chOff x="0" y="0"/>
          <a:chExt cx="0" cy="0"/>
        </a:xfrm>
      </p:grpSpPr>
      <p:pic>
        <p:nvPicPr>
          <p:cNvPr id="6" name="Bilde 5" descr="Et bilde som inneholder tekst, skjermbilde, design&#10;&#10;Automatisk generert beskrivelse">
            <a:extLst>
              <a:ext uri="{FF2B5EF4-FFF2-40B4-BE49-F238E27FC236}">
                <a16:creationId xmlns:a16="http://schemas.microsoft.com/office/drawing/2014/main" id="{6A0B113B-0F74-E8A6-5C6A-92C7467827A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723899" y="1413162"/>
            <a:ext cx="5947065"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34290" y="3082348"/>
            <a:ext cx="5957455"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8" name="Plassholder for lysbildenummer 5">
            <a:extLst>
              <a:ext uri="{FF2B5EF4-FFF2-40B4-BE49-F238E27FC236}">
                <a16:creationId xmlns:a16="http://schemas.microsoft.com/office/drawing/2014/main" id="{13A28A71-FE6D-8770-F292-8698264EFFFF}"/>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2585127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7_Enkelt tittellysbilde">
    <p:spTree>
      <p:nvGrpSpPr>
        <p:cNvPr id="1" name=""/>
        <p:cNvGrpSpPr/>
        <p:nvPr/>
      </p:nvGrpSpPr>
      <p:grpSpPr>
        <a:xfrm>
          <a:off x="0" y="0"/>
          <a:ext cx="0" cy="0"/>
          <a:chOff x="0" y="0"/>
          <a:chExt cx="0" cy="0"/>
        </a:xfrm>
      </p:grpSpPr>
      <p:pic>
        <p:nvPicPr>
          <p:cNvPr id="8" name="Bilde 7" descr="Et bilde som inneholder hvit, design&#10;&#10;Automatisk generert beskrivelse">
            <a:extLst>
              <a:ext uri="{FF2B5EF4-FFF2-40B4-BE49-F238E27FC236}">
                <a16:creationId xmlns:a16="http://schemas.microsoft.com/office/drawing/2014/main" id="{B32F6FA5-6D79-C753-B84B-3BB54B2041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692727" y="1413162"/>
            <a:ext cx="5978237"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03118" y="3082348"/>
            <a:ext cx="5999018"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lysbildenummer 5">
            <a:extLst>
              <a:ext uri="{FF2B5EF4-FFF2-40B4-BE49-F238E27FC236}">
                <a16:creationId xmlns:a16="http://schemas.microsoft.com/office/drawing/2014/main" id="{05266F4F-7BDC-FB07-6FD7-EF615C99652C}"/>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308815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8_Enkelt tittellysbilde">
    <p:spTree>
      <p:nvGrpSpPr>
        <p:cNvPr id="1" name=""/>
        <p:cNvGrpSpPr/>
        <p:nvPr/>
      </p:nvGrpSpPr>
      <p:grpSpPr>
        <a:xfrm>
          <a:off x="0" y="0"/>
          <a:ext cx="0" cy="0"/>
          <a:chOff x="0" y="0"/>
          <a:chExt cx="0" cy="0"/>
        </a:xfrm>
      </p:grpSpPr>
      <p:pic>
        <p:nvPicPr>
          <p:cNvPr id="6" name="Bilde 5" descr="Et bilde som inneholder hvit, design&#10;&#10;Automatisk generert beskrivelse">
            <a:extLst>
              <a:ext uri="{FF2B5EF4-FFF2-40B4-BE49-F238E27FC236}">
                <a16:creationId xmlns:a16="http://schemas.microsoft.com/office/drawing/2014/main" id="{C14A20F2-17E5-854A-BFD8-D5E3ECC11B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FF2E12F-22CD-F016-25BF-BA513DA487E9}"/>
              </a:ext>
            </a:extLst>
          </p:cNvPr>
          <p:cNvSpPr>
            <a:spLocks noGrp="1"/>
          </p:cNvSpPr>
          <p:nvPr>
            <p:ph type="ctrTitle" hasCustomPrompt="1"/>
          </p:nvPr>
        </p:nvSpPr>
        <p:spPr>
          <a:xfrm>
            <a:off x="692727" y="1413162"/>
            <a:ext cx="5978237" cy="1504373"/>
          </a:xfrm>
        </p:spPr>
        <p:txBody>
          <a:bodyPr anchor="b">
            <a:normAutofit/>
          </a:bodyPr>
          <a:lstStyle>
            <a:lvl1pPr algn="l">
              <a:defRPr sz="3600">
                <a:solidFill>
                  <a:srgbClr val="006168"/>
                </a:solidFill>
              </a:defRPr>
            </a:lvl1pPr>
          </a:lstStyle>
          <a:p>
            <a:r>
              <a:rPr lang="nb-NO" dirty="0"/>
              <a:t>Klikk for å redigere </a:t>
            </a:r>
            <a:br>
              <a:rPr lang="nb-NO" dirty="0"/>
            </a:br>
            <a:r>
              <a:rPr lang="nb-NO" dirty="0"/>
              <a:t>tittelstil på ev to linjer</a:t>
            </a:r>
          </a:p>
        </p:txBody>
      </p:sp>
      <p:sp>
        <p:nvSpPr>
          <p:cNvPr id="3" name="Undertittel 2">
            <a:extLst>
              <a:ext uri="{FF2B5EF4-FFF2-40B4-BE49-F238E27FC236}">
                <a16:creationId xmlns:a16="http://schemas.microsoft.com/office/drawing/2014/main" id="{786887F4-5245-50A8-D36E-782DCF33BD3A}"/>
              </a:ext>
            </a:extLst>
          </p:cNvPr>
          <p:cNvSpPr>
            <a:spLocks noGrp="1"/>
          </p:cNvSpPr>
          <p:nvPr>
            <p:ph type="subTitle" idx="1"/>
          </p:nvPr>
        </p:nvSpPr>
        <p:spPr>
          <a:xfrm>
            <a:off x="703118" y="3082348"/>
            <a:ext cx="5999018" cy="835024"/>
          </a:xfrm>
        </p:spPr>
        <p:txBody>
          <a:bodyPr>
            <a:normAutofit/>
          </a:bodyPr>
          <a:lstStyle>
            <a:lvl1pPr marL="0" indent="0" algn="l">
              <a:buNone/>
              <a:defRPr sz="2000">
                <a:solidFill>
                  <a:srgbClr val="0061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lysbildenummer 5">
            <a:extLst>
              <a:ext uri="{FF2B5EF4-FFF2-40B4-BE49-F238E27FC236}">
                <a16:creationId xmlns:a16="http://schemas.microsoft.com/office/drawing/2014/main" id="{05266F4F-7BDC-FB07-6FD7-EF615C99652C}"/>
              </a:ext>
            </a:extLst>
          </p:cNvPr>
          <p:cNvSpPr txBox="1">
            <a:spLocks/>
          </p:cNvSpPr>
          <p:nvPr userDrawn="1"/>
        </p:nvSpPr>
        <p:spPr>
          <a:xfrm>
            <a:off x="8618912" y="205163"/>
            <a:ext cx="3380509"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E44FC-E3E4-554B-8460-B6CCB05F83BC}" type="slidenum">
              <a:rPr lang="nb-NO" smtClean="0"/>
              <a:pPr/>
              <a:t>‹#›</a:t>
            </a:fld>
            <a:endParaRPr lang="nb-NO" dirty="0"/>
          </a:p>
        </p:txBody>
      </p:sp>
    </p:spTree>
    <p:extLst>
      <p:ext uri="{BB962C8B-B14F-4D97-AF65-F5344CB8AC3E}">
        <p14:creationId xmlns:p14="http://schemas.microsoft.com/office/powerpoint/2010/main" val="522908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9_To innholdsdeler">
    <p:spTree>
      <p:nvGrpSpPr>
        <p:cNvPr id="1" name=""/>
        <p:cNvGrpSpPr/>
        <p:nvPr/>
      </p:nvGrpSpPr>
      <p:grpSpPr>
        <a:xfrm>
          <a:off x="0" y="0"/>
          <a:ext cx="0" cy="0"/>
          <a:chOff x="0" y="0"/>
          <a:chExt cx="0" cy="0"/>
        </a:xfrm>
      </p:grpSpPr>
      <p:pic>
        <p:nvPicPr>
          <p:cNvPr id="5" name="Bilde 4" descr="Et bilde som inneholder hvit, design&#10;&#10;Automatisk generert beskrivelse">
            <a:extLst>
              <a:ext uri="{FF2B5EF4-FFF2-40B4-BE49-F238E27FC236}">
                <a16:creationId xmlns:a16="http://schemas.microsoft.com/office/drawing/2014/main" id="{815B90DC-228E-85FD-7EB5-DDEB924DEB1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1E7C3E51-936C-01E0-BCCD-763B359FBF1A}"/>
              </a:ext>
            </a:extLst>
          </p:cNvPr>
          <p:cNvSpPr>
            <a:spLocks noGrp="1"/>
          </p:cNvSpPr>
          <p:nvPr>
            <p:ph type="title"/>
          </p:nvPr>
        </p:nvSpPr>
        <p:spPr>
          <a:xfrm>
            <a:off x="838200" y="365125"/>
            <a:ext cx="10515600" cy="1702666"/>
          </a:xfrm>
        </p:spPr>
        <p:txBody>
          <a:bodyPr anchor="b">
            <a:normAutofit/>
          </a:bodyPr>
          <a:lstStyle>
            <a:lvl1pPr>
              <a:defRPr sz="3600">
                <a:solidFill>
                  <a:srgbClr val="006168"/>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133CBC-E5BA-729D-9026-E603D72FFBCD}"/>
              </a:ext>
            </a:extLst>
          </p:cNvPr>
          <p:cNvSpPr>
            <a:spLocks noGrp="1"/>
          </p:cNvSpPr>
          <p:nvPr>
            <p:ph sz="half" idx="1" hasCustomPrompt="1"/>
          </p:nvPr>
        </p:nvSpPr>
        <p:spPr>
          <a:xfrm>
            <a:off x="838200" y="2254827"/>
            <a:ext cx="5181600" cy="3922136"/>
          </a:xfrm>
        </p:spPr>
        <p:txBody>
          <a:bodyPr/>
          <a:lstStyle>
            <a:lvl1pPr>
              <a:defRPr sz="2000">
                <a:solidFill>
                  <a:srgbClr val="006168"/>
                </a:solidFill>
              </a:defRPr>
            </a:lvl1pPr>
            <a:lvl2pPr>
              <a:defRPr sz="1600">
                <a:solidFill>
                  <a:srgbClr val="006168"/>
                </a:solidFill>
              </a:defRPr>
            </a:lvl2pPr>
            <a:lvl3pPr>
              <a:defRPr>
                <a:solidFill>
                  <a:srgbClr val="006168"/>
                </a:solidFill>
              </a:defRPr>
            </a:lvl3pPr>
            <a:lvl4pPr>
              <a:defRPr>
                <a:solidFill>
                  <a:srgbClr val="006168"/>
                </a:solidFill>
              </a:defRPr>
            </a:lvl4pPr>
            <a:lvl5pPr>
              <a:defRPr>
                <a:solidFill>
                  <a:srgbClr val="006168"/>
                </a:solidFill>
              </a:defRPr>
            </a:lvl5pPr>
          </a:lstStyle>
          <a:p>
            <a:pPr lvl="0"/>
            <a:r>
              <a:rPr lang="nb-NO" dirty="0"/>
              <a:t>Klikk for å redigere </a:t>
            </a:r>
            <a:br>
              <a:rPr lang="nb-NO" dirty="0"/>
            </a:br>
            <a:r>
              <a:rPr lang="nb-NO" dirty="0"/>
              <a:t>tekststiler i malen</a:t>
            </a:r>
          </a:p>
          <a:p>
            <a:pPr lvl="1"/>
            <a:r>
              <a:rPr lang="nb-NO" dirty="0"/>
              <a:t>Andre nivå</a:t>
            </a:r>
          </a:p>
        </p:txBody>
      </p:sp>
      <p:sp>
        <p:nvSpPr>
          <p:cNvPr id="4" name="Plassholder for innhold 3">
            <a:extLst>
              <a:ext uri="{FF2B5EF4-FFF2-40B4-BE49-F238E27FC236}">
                <a16:creationId xmlns:a16="http://schemas.microsoft.com/office/drawing/2014/main" id="{EBE6A1BD-D5DB-D058-E8DC-766081CD826C}"/>
              </a:ext>
            </a:extLst>
          </p:cNvPr>
          <p:cNvSpPr>
            <a:spLocks noGrp="1"/>
          </p:cNvSpPr>
          <p:nvPr>
            <p:ph sz="half" idx="2" hasCustomPrompt="1"/>
          </p:nvPr>
        </p:nvSpPr>
        <p:spPr>
          <a:xfrm>
            <a:off x="6172200" y="2244435"/>
            <a:ext cx="5181600" cy="3932527"/>
          </a:xfrm>
        </p:spPr>
        <p:txBody>
          <a:bodyPr/>
          <a:lstStyle>
            <a:lvl1pPr>
              <a:defRPr sz="2000">
                <a:solidFill>
                  <a:srgbClr val="006168"/>
                </a:solidFill>
              </a:defRPr>
            </a:lvl1pPr>
            <a:lvl2pPr>
              <a:defRPr sz="1600">
                <a:solidFill>
                  <a:srgbClr val="006168"/>
                </a:solidFill>
              </a:defRPr>
            </a:lvl2pPr>
            <a:lvl3pPr>
              <a:defRPr>
                <a:solidFill>
                  <a:srgbClr val="006168"/>
                </a:solidFill>
              </a:defRPr>
            </a:lvl3pPr>
            <a:lvl4pPr>
              <a:defRPr>
                <a:solidFill>
                  <a:srgbClr val="006168"/>
                </a:solidFill>
              </a:defRPr>
            </a:lvl4pPr>
            <a:lvl5pPr>
              <a:defRPr>
                <a:solidFill>
                  <a:srgbClr val="006168"/>
                </a:solidFill>
              </a:defRPr>
            </a:lvl5pPr>
          </a:lstStyle>
          <a:p>
            <a:pPr lvl="0"/>
            <a:r>
              <a:rPr lang="nb-NO" dirty="0"/>
              <a:t>Klikk for å redigere </a:t>
            </a:r>
            <a:br>
              <a:rPr lang="nb-NO" dirty="0"/>
            </a:br>
            <a:r>
              <a:rPr lang="nb-NO" dirty="0"/>
              <a:t>tekststiler i malen</a:t>
            </a:r>
          </a:p>
          <a:p>
            <a:pPr lvl="1"/>
            <a:r>
              <a:rPr lang="nb-NO" dirty="0"/>
              <a:t>Andre nivå</a:t>
            </a:r>
          </a:p>
        </p:txBody>
      </p:sp>
      <p:sp>
        <p:nvSpPr>
          <p:cNvPr id="10" name="Plassholder for lysbildenummer 5">
            <a:extLst>
              <a:ext uri="{FF2B5EF4-FFF2-40B4-BE49-F238E27FC236}">
                <a16:creationId xmlns:a16="http://schemas.microsoft.com/office/drawing/2014/main" id="{8A95E21A-390A-861C-3561-AB7E6A40EDD3}"/>
              </a:ext>
            </a:extLst>
          </p:cNvPr>
          <p:cNvSpPr>
            <a:spLocks noGrp="1"/>
          </p:cNvSpPr>
          <p:nvPr>
            <p:ph type="sldNum" sz="quarter" idx="12"/>
          </p:nvPr>
        </p:nvSpPr>
        <p:spPr>
          <a:xfrm>
            <a:off x="8527472" y="6158923"/>
            <a:ext cx="3380509" cy="365125"/>
          </a:xfrm>
        </p:spPr>
        <p:txBody>
          <a:bodyPr/>
          <a:lstStyle/>
          <a:p>
            <a:fld id="{B1EE44FC-E3E4-554B-8460-B6CCB05F83BC}" type="slidenum">
              <a:rPr lang="nb-NO" smtClean="0"/>
              <a:t>‹#›</a:t>
            </a:fld>
            <a:endParaRPr lang="nb-NO" dirty="0"/>
          </a:p>
        </p:txBody>
      </p:sp>
    </p:spTree>
    <p:extLst>
      <p:ext uri="{BB962C8B-B14F-4D97-AF65-F5344CB8AC3E}">
        <p14:creationId xmlns:p14="http://schemas.microsoft.com/office/powerpoint/2010/main" val="3111966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0_Bilde med tekst">
    <p:spTree>
      <p:nvGrpSpPr>
        <p:cNvPr id="1" name=""/>
        <p:cNvGrpSpPr/>
        <p:nvPr/>
      </p:nvGrpSpPr>
      <p:grpSpPr>
        <a:xfrm>
          <a:off x="0" y="0"/>
          <a:ext cx="0" cy="0"/>
          <a:chOff x="0" y="0"/>
          <a:chExt cx="0" cy="0"/>
        </a:xfrm>
      </p:grpSpPr>
      <p:pic>
        <p:nvPicPr>
          <p:cNvPr id="5" name="Bilde 4" descr="Et bilde som inneholder hvit, design&#10;&#10;Automatisk generert beskrivelse">
            <a:extLst>
              <a:ext uri="{FF2B5EF4-FFF2-40B4-BE49-F238E27FC236}">
                <a16:creationId xmlns:a16="http://schemas.microsoft.com/office/drawing/2014/main" id="{7E573A06-E108-DC8E-3B81-31DDE114DD1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0C4B1AA3-0C4A-3282-96B6-09EAA1AB8D28}"/>
              </a:ext>
            </a:extLst>
          </p:cNvPr>
          <p:cNvSpPr>
            <a:spLocks noGrp="1"/>
          </p:cNvSpPr>
          <p:nvPr>
            <p:ph type="title" hasCustomPrompt="1"/>
          </p:nvPr>
        </p:nvSpPr>
        <p:spPr>
          <a:xfrm>
            <a:off x="839788" y="789708"/>
            <a:ext cx="3932237" cy="1143001"/>
          </a:xfrm>
        </p:spPr>
        <p:txBody>
          <a:bodyPr anchor="b"/>
          <a:lstStyle>
            <a:lvl1pPr>
              <a:defRPr sz="3200">
                <a:solidFill>
                  <a:srgbClr val="006168"/>
                </a:solidFill>
              </a:defRPr>
            </a:lvl1pPr>
          </a:lstStyle>
          <a:p>
            <a:r>
              <a:rPr lang="nb-NO" dirty="0"/>
              <a:t>Klikk for å </a:t>
            </a:r>
            <a:br>
              <a:rPr lang="nb-NO" dirty="0"/>
            </a:br>
            <a:r>
              <a:rPr lang="nb-NO" dirty="0"/>
              <a:t>redigere tittelstil </a:t>
            </a:r>
          </a:p>
        </p:txBody>
      </p:sp>
      <p:sp>
        <p:nvSpPr>
          <p:cNvPr id="3" name="Plassholder for bilde 2">
            <a:extLst>
              <a:ext uri="{FF2B5EF4-FFF2-40B4-BE49-F238E27FC236}">
                <a16:creationId xmlns:a16="http://schemas.microsoft.com/office/drawing/2014/main" id="{340D3912-BB29-58BA-4058-01E9F1E96D9E}"/>
              </a:ext>
            </a:extLst>
          </p:cNvPr>
          <p:cNvSpPr>
            <a:spLocks noGrp="1"/>
          </p:cNvSpPr>
          <p:nvPr>
            <p:ph type="pic" idx="1"/>
          </p:nvPr>
        </p:nvSpPr>
        <p:spPr>
          <a:xfrm>
            <a:off x="5713124" y="997816"/>
            <a:ext cx="6172200" cy="4873625"/>
          </a:xfrm>
        </p:spPr>
        <p:txBody>
          <a:bodyPr>
            <a:normAutofit/>
          </a:bodyPr>
          <a:lstStyle>
            <a:lvl1pPr marL="0" indent="0">
              <a:buNone/>
              <a:defRPr sz="1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b-NO" dirty="0"/>
          </a:p>
        </p:txBody>
      </p:sp>
      <p:sp>
        <p:nvSpPr>
          <p:cNvPr id="4" name="Plassholder for tekst 3">
            <a:extLst>
              <a:ext uri="{FF2B5EF4-FFF2-40B4-BE49-F238E27FC236}">
                <a16:creationId xmlns:a16="http://schemas.microsoft.com/office/drawing/2014/main" id="{C06FAFC6-6FC8-DA1B-AA93-CAB6DBEAEAFB}"/>
              </a:ext>
            </a:extLst>
          </p:cNvPr>
          <p:cNvSpPr>
            <a:spLocks noGrp="1"/>
          </p:cNvSpPr>
          <p:nvPr>
            <p:ph type="body" sz="half" idx="2"/>
          </p:nvPr>
        </p:nvSpPr>
        <p:spPr>
          <a:xfrm>
            <a:off x="839788" y="2182091"/>
            <a:ext cx="3932237" cy="3686897"/>
          </a:xfrm>
        </p:spPr>
        <p:txBody>
          <a:bodyPr>
            <a:normAutofit/>
          </a:bodyPr>
          <a:lstStyle>
            <a:lvl1pPr marL="0" indent="0">
              <a:buNone/>
              <a:defRPr sz="2000">
                <a:solidFill>
                  <a:srgbClr val="006168"/>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9" name="Plassholder for lysbildenummer 5">
            <a:extLst>
              <a:ext uri="{FF2B5EF4-FFF2-40B4-BE49-F238E27FC236}">
                <a16:creationId xmlns:a16="http://schemas.microsoft.com/office/drawing/2014/main" id="{87EEF6B6-2A92-5929-B9A6-0448DA1DAB93}"/>
              </a:ext>
            </a:extLst>
          </p:cNvPr>
          <p:cNvSpPr>
            <a:spLocks noGrp="1"/>
          </p:cNvSpPr>
          <p:nvPr>
            <p:ph type="sldNum" sz="quarter" idx="12"/>
          </p:nvPr>
        </p:nvSpPr>
        <p:spPr>
          <a:xfrm>
            <a:off x="8527472" y="6158923"/>
            <a:ext cx="3380509" cy="365125"/>
          </a:xfrm>
        </p:spPr>
        <p:txBody>
          <a:bodyPr/>
          <a:lstStyle/>
          <a:p>
            <a:fld id="{B1EE44FC-E3E4-554B-8460-B6CCB05F83BC}" type="slidenum">
              <a:rPr lang="nb-NO" smtClean="0"/>
              <a:t>‹#›</a:t>
            </a:fld>
            <a:endParaRPr lang="nb-NO" dirty="0"/>
          </a:p>
        </p:txBody>
      </p:sp>
    </p:spTree>
    <p:extLst>
      <p:ext uri="{BB962C8B-B14F-4D97-AF65-F5344CB8AC3E}">
        <p14:creationId xmlns:p14="http://schemas.microsoft.com/office/powerpoint/2010/main" val="1976785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tel og innhold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nb-NO" dirty="0"/>
          </a:p>
        </p:txBody>
      </p:sp>
      <p:sp>
        <p:nvSpPr>
          <p:cNvPr id="6" name="Plassholder for lysbildenummer 5"/>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1">
                    <a:lumMod val="50000"/>
                    <a:lumOff val="50000"/>
                  </a:schemeClr>
                </a:solidFill>
              </a:defRPr>
            </a:lvl1pPr>
          </a:lstStyle>
          <a:p>
            <a:r>
              <a:rPr lang="nb-NO"/>
              <a:t>Bunntekst</a:t>
            </a:r>
            <a:endParaRPr lang="nb-NO" dirty="0"/>
          </a:p>
        </p:txBody>
      </p:sp>
      <p:sp>
        <p:nvSpPr>
          <p:cNvPr id="7" name="Plassholder for tekst 3"/>
          <p:cNvSpPr>
            <a:spLocks noGrp="1"/>
          </p:cNvSpPr>
          <p:nvPr>
            <p:ph type="body" sz="quarter" idx="15" hasCustomPrompt="1"/>
          </p:nvPr>
        </p:nvSpPr>
        <p:spPr>
          <a:xfrm>
            <a:off x="9846000" y="5698836"/>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177358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orsk Tekst med 2 bilder">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Norsk mal: Tekst med kulepunkter - 2 vertikale bilder</a:t>
            </a:r>
          </a:p>
        </p:txBody>
      </p:sp>
      <p:sp>
        <p:nvSpPr>
          <p:cNvPr id="2" name="Tittel 1"/>
          <p:cNvSpPr>
            <a:spLocks noGrp="1"/>
          </p:cNvSpPr>
          <p:nvPr>
            <p:ph type="title"/>
          </p:nvPr>
        </p:nvSpPr>
        <p:spPr>
          <a:xfrm>
            <a:off x="1198800" y="296652"/>
            <a:ext cx="7309958"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1" y="1592797"/>
            <a:ext cx="7309467" cy="452596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endParaRPr lang="nb-NO" dirty="0"/>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endParaRPr lang="nb-NO" dirty="0"/>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
        <p:nvSpPr>
          <p:cNvPr id="12" name="Plassholder for bilde 7"/>
          <p:cNvSpPr>
            <a:spLocks noGrp="1"/>
          </p:cNvSpPr>
          <p:nvPr>
            <p:ph type="pic" sz="quarter" idx="13"/>
          </p:nvPr>
        </p:nvSpPr>
        <p:spPr>
          <a:xfrm>
            <a:off x="8772000" y="228"/>
            <a:ext cx="3420000" cy="3053454"/>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3" name="Plassholder for bilde 7"/>
          <p:cNvSpPr>
            <a:spLocks noGrp="1"/>
          </p:cNvSpPr>
          <p:nvPr>
            <p:ph type="pic" sz="quarter" idx="14"/>
          </p:nvPr>
        </p:nvSpPr>
        <p:spPr>
          <a:xfrm>
            <a:off x="8772000" y="3059368"/>
            <a:ext cx="3420000" cy="3053454"/>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735411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83C7604-6BBE-5797-90E6-ECB76B40B4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56357BDB-4154-6B62-7400-3E7205351D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84687C74-A8E9-B10D-DCF3-1FA12E7C8F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47E5AA-5079-B546-9240-D8F6F944DDB1}" type="datetimeFigureOut">
              <a:rPr lang="nb-NO" smtClean="0"/>
              <a:t>07.11.2025</a:t>
            </a:fld>
            <a:endParaRPr lang="nb-NO" dirty="0"/>
          </a:p>
        </p:txBody>
      </p:sp>
      <p:sp>
        <p:nvSpPr>
          <p:cNvPr id="5" name="Plassholder for bunntekst 4">
            <a:extLst>
              <a:ext uri="{FF2B5EF4-FFF2-40B4-BE49-F238E27FC236}">
                <a16:creationId xmlns:a16="http://schemas.microsoft.com/office/drawing/2014/main" id="{0180D066-1C19-ECF2-60F3-226ECFEBF0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a:extLst>
              <a:ext uri="{FF2B5EF4-FFF2-40B4-BE49-F238E27FC236}">
                <a16:creationId xmlns:a16="http://schemas.microsoft.com/office/drawing/2014/main" id="{AFB24E5F-1681-2A81-B8A1-B75FFA306D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E44FC-E3E4-554B-8460-B6CCB05F83BC}" type="slidenum">
              <a:rPr lang="nb-NO" smtClean="0"/>
              <a:t>‹#›</a:t>
            </a:fld>
            <a:endParaRPr lang="nb-NO"/>
          </a:p>
        </p:txBody>
      </p:sp>
    </p:spTree>
    <p:extLst>
      <p:ext uri="{BB962C8B-B14F-4D97-AF65-F5344CB8AC3E}">
        <p14:creationId xmlns:p14="http://schemas.microsoft.com/office/powerpoint/2010/main" val="2291904799"/>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0" r:id="rId4"/>
    <p:sldLayoutId id="2147483666" r:id="rId5"/>
    <p:sldLayoutId id="2147483667" r:id="rId6"/>
    <p:sldLayoutId id="2147483661" r:id="rId7"/>
    <p:sldLayoutId id="2147483665" r:id="rId8"/>
    <p:sldLayoutId id="2147483652" r:id="rId9"/>
    <p:sldLayoutId id="2147483657" r:id="rId10"/>
    <p:sldLayoutId id="2147483668" r:id="rId11"/>
    <p:sldLayoutId id="2147483669" r:id="rId12"/>
  </p:sldLayoutIdLst>
  <p:txStyles>
    <p:titleStyle>
      <a:lvl1pPr algn="l" defTabSz="914400" rtl="0" eaLnBrk="1" latinLnBrk="0" hangingPunct="1">
        <a:lnSpc>
          <a:spcPct val="90000"/>
        </a:lnSpc>
        <a:spcBef>
          <a:spcPct val="0"/>
        </a:spcBef>
        <a:buNone/>
        <a:defRPr sz="4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tif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implicit.harvard.edu/implicit/takeatest.html"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DB674-E283-6AB5-A4E1-67D568E92777}"/>
              </a:ext>
            </a:extLst>
          </p:cNvPr>
          <p:cNvSpPr>
            <a:spLocks noGrp="1"/>
          </p:cNvSpPr>
          <p:nvPr>
            <p:ph type="ctrTitle"/>
          </p:nvPr>
        </p:nvSpPr>
        <p:spPr>
          <a:xfrm>
            <a:off x="744681" y="2203151"/>
            <a:ext cx="9144000" cy="1504373"/>
          </a:xfrm>
        </p:spPr>
        <p:txBody>
          <a:bodyPr>
            <a:normAutofit fontScale="90000"/>
          </a:bodyPr>
          <a:lstStyle/>
          <a:p>
            <a:pPr fontAlgn="base"/>
            <a:r>
              <a:rPr lang="nb-NO" sz="5400" dirty="0">
                <a:effectLst/>
                <a:latin typeface="+mn-lt"/>
                <a:ea typeface="Times New Roman" panose="02020603050405020304" pitchFamily="18" charset="0"/>
              </a:rPr>
              <a:t>Redusere ulikhet gjennom utdanning og veiledning</a:t>
            </a:r>
            <a:br>
              <a:rPr lang="nb-NO" sz="5400" dirty="0">
                <a:effectLst/>
                <a:latin typeface="+mn-lt"/>
                <a:ea typeface="Times New Roman" panose="02020603050405020304" pitchFamily="18" charset="0"/>
              </a:rPr>
            </a:br>
            <a:r>
              <a:rPr lang="nb-NO" dirty="0">
                <a:effectLst/>
                <a:latin typeface="+mn-lt"/>
                <a:ea typeface="Times New Roman" panose="02020603050405020304" pitchFamily="18" charset="0"/>
              </a:rPr>
              <a:t>Katrine V. Løken, Professor, NHH</a:t>
            </a:r>
            <a:br>
              <a:rPr lang="nb-NO" sz="5400" dirty="0">
                <a:effectLst/>
                <a:latin typeface="+mn-lt"/>
                <a:ea typeface="Times New Roman" panose="02020603050405020304" pitchFamily="18" charset="0"/>
              </a:rPr>
            </a:br>
            <a:br>
              <a:rPr lang="nb-NO" sz="1800" dirty="0">
                <a:effectLst/>
                <a:latin typeface="+mn-lt"/>
                <a:ea typeface="Calibri" panose="020F0502020204030204" pitchFamily="34" charset="0"/>
                <a:cs typeface="Times New Roman" panose="02020603050405020304" pitchFamily="18" charset="0"/>
              </a:rPr>
            </a:br>
            <a:r>
              <a:rPr lang="nb-NO" dirty="0"/>
              <a:t> </a:t>
            </a:r>
          </a:p>
        </p:txBody>
      </p:sp>
      <p:sp>
        <p:nvSpPr>
          <p:cNvPr id="5" name="Subtitle 4">
            <a:extLst>
              <a:ext uri="{FF2B5EF4-FFF2-40B4-BE49-F238E27FC236}">
                <a16:creationId xmlns:a16="http://schemas.microsoft.com/office/drawing/2014/main" id="{8B335943-619F-97ED-3218-A42655AA8CB3}"/>
              </a:ext>
            </a:extLst>
          </p:cNvPr>
          <p:cNvSpPr>
            <a:spLocks noGrp="1"/>
          </p:cNvSpPr>
          <p:nvPr>
            <p:ph type="subTitle" idx="1"/>
          </p:nvPr>
        </p:nvSpPr>
        <p:spPr>
          <a:xfrm>
            <a:off x="246538" y="4729851"/>
            <a:ext cx="9144000" cy="835024"/>
          </a:xfrm>
        </p:spPr>
        <p:txBody>
          <a:bodyPr>
            <a:normAutofit fontScale="55000" lnSpcReduction="20000"/>
          </a:bodyPr>
          <a:lstStyle/>
          <a:p>
            <a:r>
              <a:rPr lang="nb-NO" dirty="0"/>
              <a:t>Innlegget bygger på</a:t>
            </a:r>
          </a:p>
          <a:p>
            <a:pPr marL="342900" indent="-342900">
              <a:buFontTx/>
              <a:buChar char="-"/>
            </a:pPr>
            <a:r>
              <a:rPr lang="nb-NO" dirty="0"/>
              <a:t>Konklusjoner fra ekspertgruppen for betydning av barnehage, skole og SFO for sosial utjevning og sosial mobilitet</a:t>
            </a:r>
          </a:p>
          <a:p>
            <a:pPr marL="342900" indent="-342900">
              <a:buFontTx/>
              <a:buChar char="-"/>
            </a:pPr>
            <a:r>
              <a:rPr lang="nb-NO" dirty="0"/>
              <a:t>Forskning – egen og andres</a:t>
            </a:r>
          </a:p>
          <a:p>
            <a:pPr marL="342900" indent="-342900">
              <a:buFontTx/>
              <a:buChar char="-"/>
            </a:pPr>
            <a:endParaRPr lang="nb-NO" dirty="0"/>
          </a:p>
        </p:txBody>
      </p:sp>
    </p:spTree>
    <p:extLst>
      <p:ext uri="{BB962C8B-B14F-4D97-AF65-F5344CB8AC3E}">
        <p14:creationId xmlns:p14="http://schemas.microsoft.com/office/powerpoint/2010/main" val="3968985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2">
            <a:extLst>
              <a:ext uri="{FF2B5EF4-FFF2-40B4-BE49-F238E27FC236}">
                <a16:creationId xmlns:a16="http://schemas.microsoft.com/office/drawing/2014/main" id="{B2935485-83CD-5729-5B5D-71B4E22142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8772000" y="385530"/>
            <a:ext cx="3420000" cy="2282850"/>
          </a:xfrm>
          <a:prstGeom prst="rect">
            <a:avLst/>
          </a:prstGeom>
          <a:noFill/>
          <a:ln>
            <a:noFill/>
          </a:ln>
        </p:spPr>
      </p:pic>
      <p:sp>
        <p:nvSpPr>
          <p:cNvPr id="3" name="Tittel 1">
            <a:extLst>
              <a:ext uri="{FF2B5EF4-FFF2-40B4-BE49-F238E27FC236}">
                <a16:creationId xmlns:a16="http://schemas.microsoft.com/office/drawing/2014/main" id="{93CFABC8-43B4-6911-3966-980773BC842C}"/>
              </a:ext>
            </a:extLst>
          </p:cNvPr>
          <p:cNvSpPr>
            <a:spLocks noGrp="1"/>
          </p:cNvSpPr>
          <p:nvPr>
            <p:ph type="ctrTitle"/>
          </p:nvPr>
        </p:nvSpPr>
        <p:spPr>
          <a:xfrm>
            <a:off x="703118" y="385530"/>
            <a:ext cx="5978237" cy="758535"/>
          </a:xfrm>
        </p:spPr>
        <p:txBody>
          <a:bodyPr/>
          <a:lstStyle/>
          <a:p>
            <a:r>
              <a:rPr lang="nb-NO" dirty="0">
                <a:solidFill>
                  <a:schemeClr val="tx1"/>
                </a:solidFill>
                <a:latin typeface="+mn-lt"/>
              </a:rPr>
              <a:t>Bakgrunn</a:t>
            </a:r>
            <a:endParaRPr lang="nb-NO" sz="3600" dirty="0"/>
          </a:p>
        </p:txBody>
      </p:sp>
      <p:sp>
        <p:nvSpPr>
          <p:cNvPr id="4" name="Plassholder for innhold 2">
            <a:extLst>
              <a:ext uri="{FF2B5EF4-FFF2-40B4-BE49-F238E27FC236}">
                <a16:creationId xmlns:a16="http://schemas.microsoft.com/office/drawing/2014/main" id="{C2F2B624-3AF1-E895-9FBD-4F500EEAF2A6}"/>
              </a:ext>
            </a:extLst>
          </p:cNvPr>
          <p:cNvSpPr>
            <a:spLocks noGrp="1"/>
          </p:cNvSpPr>
          <p:nvPr>
            <p:ph type="subTitle" idx="1"/>
          </p:nvPr>
        </p:nvSpPr>
        <p:spPr>
          <a:xfrm>
            <a:off x="703118" y="1828800"/>
            <a:ext cx="7297882" cy="3002973"/>
          </a:xfrm>
        </p:spPr>
        <p:txBody>
          <a:bodyPr>
            <a:normAutofit fontScale="85000" lnSpcReduction="10000"/>
          </a:bodyPr>
          <a:lstStyle/>
          <a:p>
            <a:pPr marL="457200" indent="-457200">
              <a:lnSpc>
                <a:spcPct val="107000"/>
              </a:lnSpc>
              <a:spcAft>
                <a:spcPts val="800"/>
              </a:spcAft>
              <a:buFont typeface="Arial" panose="020B0604020202020204" pitchFamily="34" charset="0"/>
              <a:buChar char="•"/>
            </a:pPr>
            <a:r>
              <a:rPr lang="nb-NO" sz="2600" dirty="0">
                <a:solidFill>
                  <a:schemeClr val="tx1"/>
                </a:solidFill>
                <a:effectLst/>
                <a:latin typeface="+mn-lt"/>
                <a:ea typeface="Calibri" panose="020F0502020204030204" pitchFamily="34" charset="0"/>
              </a:rPr>
              <a:t>Det en sterk sammenheng mellom hvor godt barn gjør det i den norske skolen og hvilken familie de kommer fra. </a:t>
            </a:r>
          </a:p>
          <a:p>
            <a:pPr marL="457200" indent="-457200">
              <a:lnSpc>
                <a:spcPct val="107000"/>
              </a:lnSpc>
              <a:spcAft>
                <a:spcPts val="800"/>
              </a:spcAft>
              <a:buFont typeface="Arial" panose="020B0604020202020204" pitchFamily="34" charset="0"/>
              <a:buChar char="•"/>
            </a:pPr>
            <a:r>
              <a:rPr lang="nb-NO" sz="2600" dirty="0">
                <a:solidFill>
                  <a:schemeClr val="tx1"/>
                </a:solidFill>
                <a:effectLst/>
                <a:latin typeface="+mn-lt"/>
                <a:ea typeface="Calibri" panose="020F0502020204030204" pitchFamily="34" charset="0"/>
              </a:rPr>
              <a:t>Forskjellene kan man se allerede i barnehagen. Barn fra familier med lav utdannelse og inntekt har i gjennomsnitt svakere selvregulering, arbeidsminne og ordforråd, vansker med å tilpasse seg pedagogiske aktiviteter, og høyere forekomst av adferdsproblemer.</a:t>
            </a:r>
            <a:r>
              <a:rPr lang="nb-NO" sz="2600" dirty="0">
                <a:solidFill>
                  <a:schemeClr val="tx1"/>
                </a:solidFill>
                <a:effectLst/>
                <a:latin typeface="+mn-lt"/>
              </a:rPr>
              <a:t> </a:t>
            </a:r>
            <a:r>
              <a:rPr lang="nb-NO" sz="2600" dirty="0">
                <a:solidFill>
                  <a:schemeClr val="tx1"/>
                </a:solidFill>
                <a:effectLst/>
                <a:latin typeface="+mn-lt"/>
                <a:ea typeface="Calibri" panose="020F0502020204030204" pitchFamily="34" charset="0"/>
                <a:cs typeface="Times New Roman" panose="02020603050405020304" pitchFamily="18" charset="0"/>
              </a:rPr>
              <a:t> </a:t>
            </a:r>
          </a:p>
          <a:p>
            <a:pPr>
              <a:buFont typeface="Arial" panose="020B0604020202020204" pitchFamily="34" charset="0"/>
              <a:buChar char="•"/>
            </a:pPr>
            <a:endParaRPr lang="nb-NO" sz="1600" dirty="0"/>
          </a:p>
        </p:txBody>
      </p:sp>
      <p:pic>
        <p:nvPicPr>
          <p:cNvPr id="2" name="Plassholder for innhold 1"/>
          <p:cNvPicPr>
            <a:picLocks noGrp="1" noChangeAspect="1"/>
          </p:cNvPicPr>
          <p:nvPr>
            <p:ph type="pic" sz="quarter" idx="4294967295"/>
          </p:nvPr>
        </p:nvPicPr>
        <p:blipFill rotWithShape="1">
          <a:blip r:embed="rId4" cstate="email">
            <a:extLst>
              <a:ext uri="{28A0092B-C50C-407E-A947-70E740481C1C}">
                <a14:useLocalDpi xmlns:a14="http://schemas.microsoft.com/office/drawing/2010/main"/>
              </a:ext>
            </a:extLst>
          </a:blip>
          <a:stretch/>
        </p:blipFill>
        <p:spPr>
          <a:xfrm>
            <a:off x="8772525" y="3444875"/>
            <a:ext cx="3419475" cy="2282825"/>
          </a:xfrm>
          <a:noFill/>
        </p:spPr>
      </p:pic>
    </p:spTree>
    <p:extLst>
      <p:ext uri="{BB962C8B-B14F-4D97-AF65-F5344CB8AC3E}">
        <p14:creationId xmlns:p14="http://schemas.microsoft.com/office/powerpoint/2010/main" val="2188006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5694614-96FA-403A-6A5E-367BBC96893C}"/>
              </a:ext>
            </a:extLst>
          </p:cNvPr>
          <p:cNvSpPr>
            <a:spLocks noGrp="1"/>
          </p:cNvSpPr>
          <p:nvPr>
            <p:ph type="title"/>
          </p:nvPr>
        </p:nvSpPr>
        <p:spPr>
          <a:xfrm>
            <a:off x="492113" y="384468"/>
            <a:ext cx="10515600" cy="1089602"/>
          </a:xfrm>
        </p:spPr>
        <p:txBody>
          <a:bodyPr>
            <a:normAutofit/>
          </a:bodyPr>
          <a:lstStyle/>
          <a:p>
            <a:r>
              <a:rPr lang="nb-NO"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Det er særlig urovekkende at sosiale forskjeller har økt de siste årene og har en tendens til å bli sterkere utover i utdanningsløpet</a:t>
            </a:r>
            <a:r>
              <a:rPr lang="nb-NO"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nb-NO" sz="2400" dirty="0">
              <a:solidFill>
                <a:schemeClr val="tx1"/>
              </a:solidFill>
              <a:latin typeface="+mn-lt"/>
            </a:endParaRPr>
          </a:p>
        </p:txBody>
      </p:sp>
      <p:graphicFrame>
        <p:nvGraphicFramePr>
          <p:cNvPr id="11" name="Plassholder for innhold 10">
            <a:extLst>
              <a:ext uri="{FF2B5EF4-FFF2-40B4-BE49-F238E27FC236}">
                <a16:creationId xmlns:a16="http://schemas.microsoft.com/office/drawing/2014/main" id="{5A983BB7-FE15-5E4A-199D-7D5C293700C5}"/>
              </a:ext>
            </a:extLst>
          </p:cNvPr>
          <p:cNvGraphicFramePr>
            <a:graphicFrameLocks noGrp="1" noChangeAspect="1"/>
          </p:cNvGraphicFramePr>
          <p:nvPr>
            <p:ph sz="half" idx="2"/>
            <p:extLst>
              <p:ext uri="{D42A27DB-BD31-4B8C-83A1-F6EECF244321}">
                <p14:modId xmlns:p14="http://schemas.microsoft.com/office/powerpoint/2010/main" val="442347927"/>
              </p:ext>
            </p:extLst>
          </p:nvPr>
        </p:nvGraphicFramePr>
        <p:xfrm>
          <a:off x="2199547" y="1720958"/>
          <a:ext cx="6404957" cy="4373499"/>
        </p:xfrm>
        <a:graphic>
          <a:graphicData uri="http://schemas.openxmlformats.org/presentationml/2006/ole">
            <mc:AlternateContent xmlns:mc="http://schemas.openxmlformats.org/markup-compatibility/2006">
              <mc:Choice xmlns:v="urn:schemas-microsoft-com:vml" Requires="v">
                <p:oleObj name="Acrobat Document" r:id="rId3" imgW="3428847" imgH="2057400" progId="AcroExch.Document.DC">
                  <p:embed/>
                </p:oleObj>
              </mc:Choice>
              <mc:Fallback>
                <p:oleObj name="Acrobat Document" r:id="rId3" imgW="3428847" imgH="2057400" progId="AcroExch.Document.DC">
                  <p:embed/>
                  <p:pic>
                    <p:nvPicPr>
                      <p:cNvPr id="11" name="Plassholder for innhold 10">
                        <a:extLst>
                          <a:ext uri="{FF2B5EF4-FFF2-40B4-BE49-F238E27FC236}">
                            <a16:creationId xmlns:a16="http://schemas.microsoft.com/office/drawing/2014/main" id="{5A983BB7-FE15-5E4A-199D-7D5C293700C5}"/>
                          </a:ext>
                        </a:extLst>
                      </p:cNvPr>
                      <p:cNvPicPr/>
                      <p:nvPr/>
                    </p:nvPicPr>
                    <p:blipFill>
                      <a:blip r:embed="rId4"/>
                      <a:stretch>
                        <a:fillRect/>
                      </a:stretch>
                    </p:blipFill>
                    <p:spPr>
                      <a:xfrm>
                        <a:off x="2199547" y="1720958"/>
                        <a:ext cx="6404957" cy="4373499"/>
                      </a:xfrm>
                      <a:prstGeom prst="rect">
                        <a:avLst/>
                      </a:prstGeom>
                    </p:spPr>
                  </p:pic>
                </p:oleObj>
              </mc:Fallback>
            </mc:AlternateContent>
          </a:graphicData>
        </a:graphic>
      </p:graphicFrame>
    </p:spTree>
    <p:extLst>
      <p:ext uri="{BB962C8B-B14F-4D97-AF65-F5344CB8AC3E}">
        <p14:creationId xmlns:p14="http://schemas.microsoft.com/office/powerpoint/2010/main" val="2513098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0C528D-FD42-BDB7-F5E6-1C5A99451F88}"/>
              </a:ext>
            </a:extLst>
          </p:cNvPr>
          <p:cNvSpPr>
            <a:spLocks noGrp="1"/>
          </p:cNvSpPr>
          <p:nvPr>
            <p:ph type="ctrTitle"/>
          </p:nvPr>
        </p:nvSpPr>
        <p:spPr>
          <a:xfrm>
            <a:off x="703117" y="779319"/>
            <a:ext cx="11488883" cy="835024"/>
          </a:xfrm>
        </p:spPr>
        <p:txBody>
          <a:bodyPr>
            <a:noAutofit/>
          </a:bodyPr>
          <a:lstStyle/>
          <a:p>
            <a:r>
              <a:rPr lang="nb-NO" dirty="0">
                <a:solidFill>
                  <a:schemeClr val="tx1"/>
                </a:solidFill>
                <a:latin typeface="+mn-lt"/>
              </a:rPr>
              <a:t>Identifiserte utfordringer i dagens skole i et likeverdighetsperspektiv</a:t>
            </a:r>
          </a:p>
        </p:txBody>
      </p:sp>
      <p:sp>
        <p:nvSpPr>
          <p:cNvPr id="3" name="Undertittel 2">
            <a:extLst>
              <a:ext uri="{FF2B5EF4-FFF2-40B4-BE49-F238E27FC236}">
                <a16:creationId xmlns:a16="http://schemas.microsoft.com/office/drawing/2014/main" id="{85102F3D-42A2-3E35-EB2E-29194CE60DFC}"/>
              </a:ext>
            </a:extLst>
          </p:cNvPr>
          <p:cNvSpPr>
            <a:spLocks noGrp="1"/>
          </p:cNvSpPr>
          <p:nvPr>
            <p:ph type="subTitle" idx="1"/>
          </p:nvPr>
        </p:nvSpPr>
        <p:spPr>
          <a:xfrm>
            <a:off x="703117" y="1614343"/>
            <a:ext cx="9922211" cy="4692939"/>
          </a:xfrm>
        </p:spPr>
        <p:txBody>
          <a:bodyPr>
            <a:normAutofit/>
          </a:bodyPr>
          <a:lstStyle/>
          <a:p>
            <a:pPr algn="l"/>
            <a:endParaRPr lang="nb-NO" sz="1800" b="0" i="0" u="none" strike="noStrike" baseline="0" dirty="0">
              <a:solidFill>
                <a:srgbClr val="000000"/>
              </a:solidFill>
              <a:latin typeface="Open Sans" panose="020B0606030504020204" pitchFamily="34" charset="0"/>
            </a:endParaRPr>
          </a:p>
          <a:p>
            <a:pPr marL="342900" indent="-342900">
              <a:buFont typeface="Wingdings" panose="05000000000000000000" pitchFamily="2" charset="2"/>
              <a:buChar char="§"/>
            </a:pPr>
            <a:r>
              <a:rPr lang="nb-NO" sz="2400" i="0" u="none" strike="noStrike" baseline="0" dirty="0">
                <a:solidFill>
                  <a:srgbClr val="000000"/>
                </a:solidFill>
                <a:latin typeface="+mn-lt"/>
              </a:rPr>
              <a:t>Betydelig andel elever strever og kjenner seg ikke hjemme i skolen</a:t>
            </a:r>
            <a:endParaRPr lang="nb-NO" sz="2400" dirty="0">
              <a:solidFill>
                <a:srgbClr val="000000"/>
              </a:solidFill>
              <a:latin typeface="+mn-lt"/>
            </a:endParaRPr>
          </a:p>
          <a:p>
            <a:pPr marL="342900" indent="-342900">
              <a:buFont typeface="Wingdings" panose="05000000000000000000" pitchFamily="2" charset="2"/>
              <a:buChar char="§"/>
            </a:pPr>
            <a:r>
              <a:rPr lang="nb-NO" sz="2400" i="0" u="none" strike="noStrike" baseline="0" dirty="0">
                <a:solidFill>
                  <a:srgbClr val="000000"/>
                </a:solidFill>
                <a:latin typeface="+mn-lt"/>
              </a:rPr>
              <a:t>For lite syste</a:t>
            </a:r>
            <a:r>
              <a:rPr lang="nb-NO" sz="2400" dirty="0">
                <a:solidFill>
                  <a:srgbClr val="000000"/>
                </a:solidFill>
                <a:latin typeface="+mn-lt"/>
              </a:rPr>
              <a:t>matisk jobbing i skolen med sosioemosjonelle ferdigheter</a:t>
            </a:r>
          </a:p>
          <a:p>
            <a:pPr marL="342900" indent="-342900">
              <a:buFont typeface="Wingdings" panose="05000000000000000000" pitchFamily="2" charset="2"/>
              <a:buChar char="§"/>
            </a:pPr>
            <a:r>
              <a:rPr lang="nb-NO" sz="2400" dirty="0">
                <a:solidFill>
                  <a:srgbClr val="000000"/>
                </a:solidFill>
                <a:latin typeface="+mn-lt"/>
              </a:rPr>
              <a:t>Gjennomsnittskvaliteten i barnehager og SFO er ikke bra nok og det er for stor variasjon mellom barnehager/SFO.</a:t>
            </a:r>
          </a:p>
          <a:p>
            <a:pPr marL="342900" indent="-342900">
              <a:buFont typeface="Wingdings" panose="05000000000000000000" pitchFamily="2" charset="2"/>
              <a:buChar char="§"/>
            </a:pPr>
            <a:r>
              <a:rPr lang="nb-NO" sz="2400" i="0" u="none" strike="noStrike" baseline="0" dirty="0">
                <a:solidFill>
                  <a:srgbClr val="000000"/>
                </a:solidFill>
                <a:latin typeface="+mn-lt"/>
              </a:rPr>
              <a:t>For lite ressurser til målrettede tiltak for læring i skolen</a:t>
            </a:r>
          </a:p>
          <a:p>
            <a:pPr marL="342900" indent="-342900">
              <a:buFont typeface="Wingdings" panose="05000000000000000000" pitchFamily="2" charset="2"/>
              <a:buChar char="§"/>
            </a:pPr>
            <a:r>
              <a:rPr lang="nb-NO" sz="2400" dirty="0">
                <a:solidFill>
                  <a:srgbClr val="000000"/>
                </a:solidFill>
                <a:latin typeface="+mn-lt"/>
              </a:rPr>
              <a:t>For dårlig oppfølging av vedtak om spesialundervisning</a:t>
            </a:r>
          </a:p>
          <a:p>
            <a:pPr marL="342900" indent="-342900">
              <a:buFont typeface="Wingdings" panose="05000000000000000000" pitchFamily="2" charset="2"/>
              <a:buChar char="§"/>
            </a:pPr>
            <a:r>
              <a:rPr lang="nb-NO" sz="2400" dirty="0">
                <a:solidFill>
                  <a:srgbClr val="000000"/>
                </a:solidFill>
                <a:latin typeface="+mn-lt"/>
              </a:rPr>
              <a:t>Manglende data for et fullstendig kunnskapsgrunnlag</a:t>
            </a:r>
            <a:endParaRPr lang="nb-NO" sz="2400" i="0" u="none" strike="noStrike" baseline="0" dirty="0">
              <a:solidFill>
                <a:srgbClr val="000000"/>
              </a:solidFill>
              <a:latin typeface="+mn-lt"/>
            </a:endParaRPr>
          </a:p>
          <a:p>
            <a:pPr marL="342900" indent="-342900">
              <a:buAutoNum type="arabicParenR"/>
            </a:pPr>
            <a:endParaRPr lang="nb-NO" sz="1800" i="0" u="none" strike="noStrike" baseline="0" dirty="0">
              <a:solidFill>
                <a:srgbClr val="000000"/>
              </a:solidFill>
              <a:latin typeface="+mn-lt"/>
            </a:endParaRPr>
          </a:p>
          <a:p>
            <a:pPr marL="342900" indent="-342900">
              <a:buAutoNum type="arabicParenR"/>
            </a:pPr>
            <a:endParaRPr lang="nb-NO" sz="1800" b="0" i="0" u="none" strike="noStrike" baseline="0" dirty="0">
              <a:solidFill>
                <a:srgbClr val="000000"/>
              </a:solidFill>
              <a:latin typeface="+mn-lt"/>
            </a:endParaRPr>
          </a:p>
        </p:txBody>
      </p:sp>
    </p:spTree>
    <p:extLst>
      <p:ext uri="{BB962C8B-B14F-4D97-AF65-F5344CB8AC3E}">
        <p14:creationId xmlns:p14="http://schemas.microsoft.com/office/powerpoint/2010/main" val="845932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0C528D-FD42-BDB7-F5E6-1C5A99451F88}"/>
              </a:ext>
            </a:extLst>
          </p:cNvPr>
          <p:cNvSpPr>
            <a:spLocks noGrp="1"/>
          </p:cNvSpPr>
          <p:nvPr>
            <p:ph type="ctrTitle"/>
          </p:nvPr>
        </p:nvSpPr>
        <p:spPr>
          <a:xfrm>
            <a:off x="482415" y="358695"/>
            <a:ext cx="10311246" cy="835024"/>
          </a:xfrm>
        </p:spPr>
        <p:txBody>
          <a:bodyPr>
            <a:normAutofit/>
          </a:bodyPr>
          <a:lstStyle/>
          <a:p>
            <a:r>
              <a:rPr lang="nb-NO" dirty="0">
                <a:solidFill>
                  <a:schemeClr val="tx1"/>
                </a:solidFill>
                <a:latin typeface="+mn-lt"/>
              </a:rPr>
              <a:t>Ekspertgruppens hovedanbefalinger</a:t>
            </a:r>
          </a:p>
        </p:txBody>
      </p:sp>
      <p:sp>
        <p:nvSpPr>
          <p:cNvPr id="3" name="Undertittel 2">
            <a:extLst>
              <a:ext uri="{FF2B5EF4-FFF2-40B4-BE49-F238E27FC236}">
                <a16:creationId xmlns:a16="http://schemas.microsoft.com/office/drawing/2014/main" id="{85102F3D-42A2-3E35-EB2E-29194CE60DFC}"/>
              </a:ext>
            </a:extLst>
          </p:cNvPr>
          <p:cNvSpPr>
            <a:spLocks noGrp="1"/>
          </p:cNvSpPr>
          <p:nvPr>
            <p:ph type="subTitle" idx="1"/>
          </p:nvPr>
        </p:nvSpPr>
        <p:spPr>
          <a:xfrm>
            <a:off x="482415" y="1276015"/>
            <a:ext cx="10865289" cy="4692939"/>
          </a:xfrm>
        </p:spPr>
        <p:txBody>
          <a:bodyPr>
            <a:normAutofit fontScale="92500" lnSpcReduction="10000"/>
          </a:bodyPr>
          <a:lstStyle/>
          <a:p>
            <a:pPr algn="l"/>
            <a:endParaRPr lang="nb-NO" sz="1800" b="0" i="0" u="none" strike="noStrike" baseline="0" dirty="0">
              <a:solidFill>
                <a:srgbClr val="000000"/>
              </a:solidFill>
              <a:latin typeface="Open Sans" panose="020B0606030504020204" pitchFamily="34" charset="0"/>
            </a:endParaRPr>
          </a:p>
          <a:p>
            <a:pPr marL="342900" indent="-342900">
              <a:buAutoNum type="arabicParenR"/>
            </a:pPr>
            <a:r>
              <a:rPr lang="nb-NO" sz="2400" i="0" u="none" strike="noStrike" baseline="0" dirty="0">
                <a:solidFill>
                  <a:srgbClr val="000000"/>
                </a:solidFill>
                <a:latin typeface="+mn-lt"/>
              </a:rPr>
              <a:t>Øke kvaliteten i barnehager</a:t>
            </a:r>
          </a:p>
          <a:p>
            <a:pPr marL="342900" indent="-342900">
              <a:buAutoNum type="arabicParenR"/>
            </a:pPr>
            <a:endParaRPr lang="nb-NO" sz="2400" i="0" u="none" strike="noStrike" baseline="0" dirty="0">
              <a:solidFill>
                <a:srgbClr val="000000"/>
              </a:solidFill>
              <a:latin typeface="+mn-lt"/>
            </a:endParaRPr>
          </a:p>
          <a:p>
            <a:pPr marL="342900" indent="-342900">
              <a:buAutoNum type="arabicParenR"/>
            </a:pPr>
            <a:r>
              <a:rPr lang="nb-NO" sz="2400" i="0" u="none" strike="noStrike" baseline="0" dirty="0">
                <a:solidFill>
                  <a:srgbClr val="000000"/>
                </a:solidFill>
                <a:latin typeface="+mn-lt"/>
              </a:rPr>
              <a:t>En ytterligere økning av barnehagedekningen </a:t>
            </a:r>
          </a:p>
          <a:p>
            <a:pPr marL="342900" indent="-342900">
              <a:buAutoNum type="arabicParenR"/>
            </a:pPr>
            <a:endParaRPr lang="nb-NO" sz="2400" i="0" u="none" strike="noStrike" baseline="0" dirty="0">
              <a:solidFill>
                <a:srgbClr val="000000"/>
              </a:solidFill>
              <a:latin typeface="+mn-lt"/>
            </a:endParaRPr>
          </a:p>
          <a:p>
            <a:pPr marL="342900" indent="-342900">
              <a:buAutoNum type="arabicParenR"/>
            </a:pPr>
            <a:r>
              <a:rPr lang="nb-NO" sz="2400" i="0" u="none" strike="noStrike" baseline="0" dirty="0">
                <a:solidFill>
                  <a:srgbClr val="000000"/>
                </a:solidFill>
                <a:latin typeface="+mn-lt"/>
              </a:rPr>
              <a:t>En bedre overgang mellom barnehagen og skolen </a:t>
            </a:r>
          </a:p>
          <a:p>
            <a:pPr marL="342900" indent="-342900">
              <a:buAutoNum type="arabicParenR"/>
            </a:pPr>
            <a:endParaRPr lang="nb-NO" sz="2400" i="0" u="none" strike="noStrike" baseline="0" dirty="0">
              <a:solidFill>
                <a:srgbClr val="000000"/>
              </a:solidFill>
              <a:latin typeface="+mn-lt"/>
            </a:endParaRPr>
          </a:p>
          <a:p>
            <a:pPr marL="342900" indent="-342900">
              <a:buAutoNum type="arabicParenR"/>
            </a:pPr>
            <a:r>
              <a:rPr lang="nb-NO" sz="2400" i="0" u="none" strike="noStrike" baseline="0" dirty="0">
                <a:solidFill>
                  <a:srgbClr val="000000"/>
                </a:solidFill>
                <a:latin typeface="+mn-lt"/>
              </a:rPr>
              <a:t>Øke kvaliteten i SFO </a:t>
            </a:r>
          </a:p>
          <a:p>
            <a:pPr marL="342900" indent="-342900">
              <a:buAutoNum type="arabicParenR"/>
            </a:pPr>
            <a:endParaRPr lang="nb-NO" sz="2400" i="0" u="none" strike="noStrike" baseline="0" dirty="0">
              <a:solidFill>
                <a:srgbClr val="000000"/>
              </a:solidFill>
              <a:latin typeface="+mn-lt"/>
            </a:endParaRPr>
          </a:p>
          <a:p>
            <a:pPr marL="342900" indent="-342900">
              <a:buAutoNum type="arabicParenR"/>
            </a:pPr>
            <a:r>
              <a:rPr lang="nb-NO" sz="2400" i="0" u="none" strike="noStrike" baseline="0" dirty="0">
                <a:solidFill>
                  <a:srgbClr val="000000"/>
                </a:solidFill>
                <a:latin typeface="+mn-lt"/>
              </a:rPr>
              <a:t>Systematisk (inkludert målrettet) trening på sosioemosjonelle ferdigheter i skolen</a:t>
            </a:r>
          </a:p>
          <a:p>
            <a:pPr marL="342900" indent="-342900">
              <a:buAutoNum type="arabicParenR"/>
            </a:pPr>
            <a:endParaRPr lang="nb-NO" sz="2400" dirty="0">
              <a:solidFill>
                <a:srgbClr val="000000"/>
              </a:solidFill>
              <a:latin typeface="+mn-lt"/>
            </a:endParaRPr>
          </a:p>
          <a:p>
            <a:pPr marL="342900" indent="-342900">
              <a:buAutoNum type="arabicParenR"/>
            </a:pPr>
            <a:r>
              <a:rPr lang="nb-NO" sz="2400" i="0" u="none" strike="noStrike" baseline="0" dirty="0">
                <a:solidFill>
                  <a:srgbClr val="000000"/>
                </a:solidFill>
                <a:latin typeface="+mn-lt"/>
              </a:rPr>
              <a:t>Økt bruk av midlertidig inndeling i små grupper basert på faglig nivå. </a:t>
            </a:r>
          </a:p>
          <a:p>
            <a:endParaRPr lang="nb-NO" dirty="0"/>
          </a:p>
        </p:txBody>
      </p:sp>
    </p:spTree>
    <p:extLst>
      <p:ext uri="{BB962C8B-B14F-4D97-AF65-F5344CB8AC3E}">
        <p14:creationId xmlns:p14="http://schemas.microsoft.com/office/powerpoint/2010/main" val="3227228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094E2B4-7536-84A8-883D-3F083EDBE011}"/>
              </a:ext>
            </a:extLst>
          </p:cNvPr>
          <p:cNvSpPr>
            <a:spLocks noGrp="1"/>
          </p:cNvSpPr>
          <p:nvPr>
            <p:ph type="ctrTitle"/>
          </p:nvPr>
        </p:nvSpPr>
        <p:spPr>
          <a:xfrm>
            <a:off x="427551" y="342900"/>
            <a:ext cx="10695709" cy="997527"/>
          </a:xfrm>
        </p:spPr>
        <p:txBody>
          <a:bodyPr>
            <a:noAutofit/>
          </a:bodyPr>
          <a:lstStyle/>
          <a:p>
            <a:r>
              <a:rPr lang="nb-NO" i="0" u="none" strike="noStrike" baseline="0" dirty="0">
                <a:solidFill>
                  <a:srgbClr val="000000"/>
                </a:solidFill>
                <a:latin typeface="+mn-lt"/>
              </a:rPr>
              <a:t>Systematisk (inkludert målrettet) trening på sosioemosjonelle ferdigheter i skolen</a:t>
            </a:r>
            <a:endParaRPr lang="nb-NO" dirty="0">
              <a:latin typeface="+mn-lt"/>
            </a:endParaRPr>
          </a:p>
        </p:txBody>
      </p:sp>
      <p:sp>
        <p:nvSpPr>
          <p:cNvPr id="5" name="Undertittel 4">
            <a:extLst>
              <a:ext uri="{FF2B5EF4-FFF2-40B4-BE49-F238E27FC236}">
                <a16:creationId xmlns:a16="http://schemas.microsoft.com/office/drawing/2014/main" id="{8194E883-65CD-9D6D-0AEA-29FE69D97CB3}"/>
              </a:ext>
            </a:extLst>
          </p:cNvPr>
          <p:cNvSpPr>
            <a:spLocks noGrp="1"/>
          </p:cNvSpPr>
          <p:nvPr>
            <p:ph type="subTitle" idx="1"/>
          </p:nvPr>
        </p:nvSpPr>
        <p:spPr>
          <a:xfrm>
            <a:off x="663078" y="1650076"/>
            <a:ext cx="10685318" cy="4197928"/>
          </a:xfrm>
        </p:spPr>
        <p:txBody>
          <a:bodyPr>
            <a:normAutofit fontScale="92500" lnSpcReduction="20000"/>
          </a:bodyPr>
          <a:lstStyle/>
          <a:p>
            <a:r>
              <a:rPr lang="nb-NO" sz="2000" b="1" i="1" u="none" strike="noStrike" baseline="0" dirty="0">
                <a:solidFill>
                  <a:srgbClr val="000000"/>
                </a:solidFill>
                <a:latin typeface="+mn-lt"/>
              </a:rPr>
              <a:t>Gjennom at skolene må ha en plan for stimulering av sosioemosjonelle ferdigheter og at barn som har ekstra behov for sosial og emosjonell læring får tilbud om å delta på målrettede tiltak og/ eller mentorprogram. </a:t>
            </a:r>
          </a:p>
          <a:p>
            <a:endParaRPr lang="nb-NO" sz="2000" b="1" i="1" u="none" strike="noStrike" baseline="0" dirty="0">
              <a:solidFill>
                <a:srgbClr val="000000"/>
              </a:solidFill>
              <a:latin typeface="+mn-lt"/>
            </a:endParaRPr>
          </a:p>
          <a:p>
            <a:pPr marL="285750" indent="-285750">
              <a:buFont typeface="Arial" panose="020B0604020202020204" pitchFamily="34" charset="0"/>
              <a:buChar char="•"/>
            </a:pPr>
            <a:r>
              <a:rPr lang="nb-NO" sz="1900" dirty="0">
                <a:solidFill>
                  <a:schemeClr val="tx1"/>
                </a:solidFill>
                <a:effectLst/>
                <a:latin typeface="Calibri" panose="020F0502020204030204" pitchFamily="34" charset="0"/>
                <a:ea typeface="Calibri" panose="020F0502020204030204" pitchFamily="34" charset="0"/>
              </a:rPr>
              <a:t>Skolen er ikke til bare for å lære barn faglige ferdigheter som lesing og regning. For å opprettholde motivasjon og fullføre skolen er det viktig at barna også får trent opp sine sosioemosjonelle ferdigheter som selvoppfatning, selvdisiplin, sosial bevissthet, relasjonsbygging og ansvarsfulle beslutninger. </a:t>
            </a:r>
            <a:endParaRPr lang="nb-NO" sz="1900" dirty="0">
              <a:solidFill>
                <a:schemeClr val="tx1"/>
              </a:solidFill>
              <a:latin typeface="Calibri" panose="020F0502020204030204" pitchFamily="34" charset="0"/>
            </a:endParaRPr>
          </a:p>
          <a:p>
            <a:pPr marL="285750" indent="-285750">
              <a:buFont typeface="Arial" panose="020B0604020202020204" pitchFamily="34" charset="0"/>
              <a:buChar char="•"/>
            </a:pPr>
            <a:r>
              <a:rPr lang="nb-NO" sz="19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Forskning viser at sosioemosjonelle ferdigheter kan trenes gjennom aktiviteter, lek og samspill med jevnaldrende og voksne. </a:t>
            </a:r>
          </a:p>
          <a:p>
            <a:pPr marL="285750" indent="-285750">
              <a:buFont typeface="Arial" panose="020B0604020202020204" pitchFamily="34" charset="0"/>
              <a:buChar char="•"/>
            </a:pPr>
            <a:r>
              <a:rPr lang="nb-NO" sz="19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Å forbedre sosioemosjonelle ferdigheter har vist seg å ha langsiktige positive virkninger på trivsel, psykisk helse, og fullføring av videregående skole, og disse ferdighetene er i økende grad etterspurt i arbeidsmarkedet. </a:t>
            </a:r>
          </a:p>
          <a:p>
            <a:pPr marL="285750" indent="-285750">
              <a:buFont typeface="Arial" panose="020B0604020202020204" pitchFamily="34" charset="0"/>
              <a:buChar char="•"/>
            </a:pPr>
            <a:r>
              <a:rPr lang="nb-NO" sz="19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Spesielt fremhever forskning viktigheten av å styrke disse ferdighetene for barn fra familier med lav sosioøkonomisk status, som er målgruppen for ekspertgruppens arbeid.</a:t>
            </a:r>
          </a:p>
          <a:p>
            <a:pPr marL="285750" indent="-285750">
              <a:buFont typeface="Arial" panose="020B0604020202020204" pitchFamily="34" charset="0"/>
              <a:buChar char="•"/>
            </a:pPr>
            <a:r>
              <a:rPr lang="nb-NO" sz="1900" dirty="0">
                <a:solidFill>
                  <a:schemeClr val="tx1"/>
                </a:solidFill>
                <a:effectLst/>
                <a:latin typeface="+mn-lt"/>
                <a:ea typeface="Calibri" panose="020F0502020204030204" pitchFamily="34" charset="0"/>
                <a:cs typeface="Times New Roman" panose="02020603050405020304" pitchFamily="18" charset="0"/>
              </a:rPr>
              <a:t>Planen og implementeringen av den bør være forskningsbasert og integreres på en helhetlig måte i skolen. </a:t>
            </a:r>
            <a:r>
              <a:rPr lang="nb-NO" sz="1900" dirty="0">
                <a:solidFill>
                  <a:schemeClr val="tx1"/>
                </a:solidFill>
                <a:effectLst/>
                <a:latin typeface="+mn-lt"/>
                <a:ea typeface="Calibri" panose="020F0502020204030204" pitchFamily="34" charset="0"/>
              </a:rPr>
              <a:t>Det kan bygges videre på nåværende arbeid med livsmestring, som allerede er godt i gang ved mange skoler. </a:t>
            </a:r>
          </a:p>
          <a:p>
            <a:pPr marL="285750" indent="-285750">
              <a:buFont typeface="Arial" panose="020B0604020202020204" pitchFamily="34" charset="0"/>
              <a:buChar char="•"/>
            </a:pPr>
            <a:endParaRPr lang="nb-NO"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2022959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6D4F8D-9500-1898-CB70-7EB91EFACF76}"/>
              </a:ext>
            </a:extLst>
          </p:cNvPr>
          <p:cNvSpPr>
            <a:spLocks noGrp="1"/>
          </p:cNvSpPr>
          <p:nvPr>
            <p:ph type="ctrTitle"/>
          </p:nvPr>
        </p:nvSpPr>
        <p:spPr>
          <a:xfrm>
            <a:off x="437940" y="702988"/>
            <a:ext cx="10560628" cy="737264"/>
          </a:xfrm>
        </p:spPr>
        <p:txBody>
          <a:bodyPr>
            <a:noAutofit/>
          </a:bodyPr>
          <a:lstStyle/>
          <a:p>
            <a:r>
              <a:rPr lang="nb-NO" dirty="0">
                <a:solidFill>
                  <a:srgbClr val="000000"/>
                </a:solidFill>
                <a:latin typeface="+mn-lt"/>
              </a:rPr>
              <a:t>Nyttekostnad: </a:t>
            </a:r>
            <a:r>
              <a:rPr lang="nb-NO" i="0" u="none" strike="noStrike" baseline="0" dirty="0">
                <a:solidFill>
                  <a:srgbClr val="000000"/>
                </a:solidFill>
                <a:latin typeface="+mn-lt"/>
              </a:rPr>
              <a:t>Systematisk trening på SEL i skolen</a:t>
            </a:r>
            <a:endParaRPr lang="nb-NO" dirty="0">
              <a:latin typeface="+mn-lt"/>
            </a:endParaRPr>
          </a:p>
        </p:txBody>
      </p:sp>
      <p:sp>
        <p:nvSpPr>
          <p:cNvPr id="3" name="Undertittel 2">
            <a:extLst>
              <a:ext uri="{FF2B5EF4-FFF2-40B4-BE49-F238E27FC236}">
                <a16:creationId xmlns:a16="http://schemas.microsoft.com/office/drawing/2014/main" id="{DE3B6341-CE4E-945D-EDD8-B107E651BAAC}"/>
              </a:ext>
            </a:extLst>
          </p:cNvPr>
          <p:cNvSpPr>
            <a:spLocks noGrp="1"/>
          </p:cNvSpPr>
          <p:nvPr>
            <p:ph type="subTitle" idx="1"/>
          </p:nvPr>
        </p:nvSpPr>
        <p:spPr>
          <a:xfrm>
            <a:off x="703117" y="1589809"/>
            <a:ext cx="10560627" cy="4634346"/>
          </a:xfrm>
        </p:spPr>
        <p:txBody>
          <a:bodyPr>
            <a:normAutofit/>
          </a:bodyPr>
          <a:lstStyle/>
          <a:p>
            <a:pPr marL="285750" indent="-285750">
              <a:buFont typeface="Arial" panose="020B0604020202020204" pitchFamily="34" charset="0"/>
              <a:buChar char="•"/>
            </a:pPr>
            <a:endParaRPr lang="nb-NO" dirty="0">
              <a:solidFill>
                <a:schemeClr val="tx1"/>
              </a:solidFill>
              <a:effectLst/>
              <a:latin typeface="+mn-lt"/>
              <a:ea typeface="Calibri" panose="020F0502020204030204" pitchFamily="34" charset="0"/>
              <a:cs typeface="Times New Roman" panose="02020603050405020304" pitchFamily="18" charset="0"/>
            </a:endParaRPr>
          </a:p>
          <a:p>
            <a:r>
              <a:rPr lang="nb-NO" sz="2200" dirty="0">
                <a:solidFill>
                  <a:srgbClr val="000000"/>
                </a:solidFill>
                <a:latin typeface="+mn-lt"/>
              </a:rPr>
              <a:t>Nytte: Økning på 2800-15 000 NOK årlig inntekt, tilsvarer 65 – 350 000 NOK over et livsløp. </a:t>
            </a:r>
          </a:p>
          <a:p>
            <a:r>
              <a:rPr lang="nb-NO" sz="2200" dirty="0">
                <a:solidFill>
                  <a:srgbClr val="000000"/>
                </a:solidFill>
                <a:latin typeface="+mn-lt"/>
              </a:rPr>
              <a:t>Kostnad: </a:t>
            </a:r>
            <a:r>
              <a:rPr lang="nb-NO" sz="2200" dirty="0">
                <a:solidFill>
                  <a:schemeClr val="tx1"/>
                </a:solidFill>
                <a:latin typeface="+mn-lt"/>
              </a:rPr>
              <a:t>Avhenger av hvor omfattende tiltak som iverksettes. Kostnadene til materiell, kursing mv. vil variere mellom ulike leverandører av SEL-tiltak og tidsbruk i skolen. </a:t>
            </a:r>
          </a:p>
          <a:p>
            <a:r>
              <a:rPr lang="nb-NO" sz="2200" dirty="0">
                <a:solidFill>
                  <a:schemeClr val="tx1"/>
                </a:solidFill>
                <a:latin typeface="+mn-lt"/>
              </a:rPr>
              <a:t>Anslag fra en gjennomgang av mange ulike tiltak: 7000 per elev.</a:t>
            </a:r>
          </a:p>
          <a:p>
            <a:endParaRPr lang="nb-NO" sz="2200" dirty="0">
              <a:solidFill>
                <a:schemeClr val="tx1"/>
              </a:solidFill>
              <a:latin typeface="+mn-lt"/>
            </a:endParaRPr>
          </a:p>
          <a:p>
            <a:r>
              <a:rPr lang="nb-NO" sz="2200" b="1" dirty="0">
                <a:solidFill>
                  <a:schemeClr val="tx1"/>
                </a:solidFill>
                <a:latin typeface="+mn-lt"/>
              </a:rPr>
              <a:t>KLART</a:t>
            </a:r>
            <a:r>
              <a:rPr lang="nb-NO" sz="2200" dirty="0">
                <a:solidFill>
                  <a:schemeClr val="tx1"/>
                </a:solidFill>
                <a:latin typeface="+mn-lt"/>
              </a:rPr>
              <a:t> høyest nytte mot lavest kostnad av alle tiltakene vi har sett på. Også lovende for sosial utjevning.</a:t>
            </a:r>
            <a:endParaRPr lang="nb-NO" sz="2200" b="0" i="0" u="none" strike="noStrike" baseline="0" dirty="0">
              <a:solidFill>
                <a:schemeClr val="tx1"/>
              </a:solidFill>
              <a:latin typeface="+mn-lt"/>
            </a:endParaRPr>
          </a:p>
        </p:txBody>
      </p:sp>
    </p:spTree>
    <p:extLst>
      <p:ext uri="{BB962C8B-B14F-4D97-AF65-F5344CB8AC3E}">
        <p14:creationId xmlns:p14="http://schemas.microsoft.com/office/powerpoint/2010/main" val="3088158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A6B6C-DCF1-9E04-7536-363AEF562FB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3789936-73DD-CEA9-9462-C01B5228D8B9}"/>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Forskning på veiledning</a:t>
            </a:r>
            <a:endParaRPr lang="nb-NO" dirty="0">
              <a:latin typeface="+mn-lt"/>
            </a:endParaRPr>
          </a:p>
        </p:txBody>
      </p:sp>
      <p:sp>
        <p:nvSpPr>
          <p:cNvPr id="3" name="Undertittel 2">
            <a:extLst>
              <a:ext uri="{FF2B5EF4-FFF2-40B4-BE49-F238E27FC236}">
                <a16:creationId xmlns:a16="http://schemas.microsoft.com/office/drawing/2014/main" id="{838C24EE-FF7A-DF1E-5ABB-F2256793170C}"/>
              </a:ext>
            </a:extLst>
          </p:cNvPr>
          <p:cNvSpPr>
            <a:spLocks noGrp="1"/>
          </p:cNvSpPr>
          <p:nvPr>
            <p:ph type="subTitle" idx="1"/>
          </p:nvPr>
        </p:nvSpPr>
        <p:spPr>
          <a:xfrm>
            <a:off x="491560" y="1263468"/>
            <a:ext cx="10560627" cy="5003359"/>
          </a:xfrm>
        </p:spPr>
        <p:txBody>
          <a:bodyPr>
            <a:noAutofit/>
          </a:bodyPr>
          <a:lstStyle/>
          <a:p>
            <a:r>
              <a:rPr lang="nb-NO" dirty="0">
                <a:solidFill>
                  <a:schemeClr val="tx2">
                    <a:lumMod val="75000"/>
                  </a:schemeClr>
                </a:solidFill>
              </a:rPr>
              <a:t>🎓 </a:t>
            </a:r>
            <a:r>
              <a:rPr lang="en-US" b="1" dirty="0">
                <a:solidFill>
                  <a:schemeClr val="tx2">
                    <a:lumMod val="75000"/>
                  </a:schemeClr>
                </a:solidFill>
              </a:rPr>
              <a:t>Mentoring and Schooling Decisions: Causal Evidence </a:t>
            </a:r>
          </a:p>
          <a:p>
            <a:r>
              <a:rPr lang="nb-NO" i="1" dirty="0">
                <a:solidFill>
                  <a:schemeClr val="tx2">
                    <a:lumMod val="75000"/>
                  </a:schemeClr>
                </a:solidFill>
              </a:rPr>
              <a:t>(Falk, </a:t>
            </a:r>
            <a:r>
              <a:rPr lang="nb-NO" i="1" dirty="0" err="1">
                <a:solidFill>
                  <a:schemeClr val="tx2">
                    <a:lumMod val="75000"/>
                  </a:schemeClr>
                </a:solidFill>
              </a:rPr>
              <a:t>Kosse</a:t>
            </a:r>
            <a:r>
              <a:rPr lang="nb-NO" i="1" dirty="0">
                <a:solidFill>
                  <a:schemeClr val="tx2">
                    <a:lumMod val="75000"/>
                  </a:schemeClr>
                </a:solidFill>
              </a:rPr>
              <a:t> &amp; </a:t>
            </a:r>
            <a:r>
              <a:rPr lang="nb-NO" i="1" dirty="0" err="1">
                <a:solidFill>
                  <a:schemeClr val="tx2">
                    <a:lumMod val="75000"/>
                  </a:schemeClr>
                </a:solidFill>
              </a:rPr>
              <a:t>Pinger</a:t>
            </a:r>
            <a:r>
              <a:rPr lang="nb-NO" i="1" dirty="0">
                <a:solidFill>
                  <a:schemeClr val="tx2">
                    <a:lumMod val="75000"/>
                  </a:schemeClr>
                </a:solidFill>
              </a:rPr>
              <a:t>, 2022)</a:t>
            </a:r>
            <a:endParaRPr lang="nb-NO" dirty="0">
              <a:solidFill>
                <a:schemeClr val="tx2">
                  <a:lumMod val="75000"/>
                </a:schemeClr>
              </a:solidFill>
            </a:endParaRPr>
          </a:p>
          <a:p>
            <a:endParaRPr lang="nb-NO" b="1" dirty="0">
              <a:solidFill>
                <a:schemeClr val="tx2">
                  <a:lumMod val="75000"/>
                </a:schemeClr>
              </a:solidFill>
            </a:endParaRPr>
          </a:p>
          <a:p>
            <a:r>
              <a:rPr lang="nb-NO" b="1" dirty="0">
                <a:solidFill>
                  <a:schemeClr val="tx2">
                    <a:lumMod val="75000"/>
                  </a:schemeClr>
                </a:solidFill>
              </a:rPr>
              <a:t>Hovedidé</a:t>
            </a:r>
            <a:br>
              <a:rPr lang="nb-NO" dirty="0">
                <a:solidFill>
                  <a:schemeClr val="tx2">
                    <a:lumMod val="75000"/>
                  </a:schemeClr>
                </a:solidFill>
              </a:rPr>
            </a:br>
            <a:r>
              <a:rPr lang="nb-NO" dirty="0">
                <a:solidFill>
                  <a:schemeClr val="tx2">
                    <a:lumMod val="75000"/>
                  </a:schemeClr>
                </a:solidFill>
              </a:rPr>
              <a:t>Sosioøkonomisk bakgrunn, ikke bare faglig dyktighet, har stor innflytelse på barns plassering i skolesystemet i Tyskland. Studien undersøker om lavkost mentorprogrammer kan redusere denne ulikheten i muligheter.</a:t>
            </a:r>
          </a:p>
          <a:p>
            <a:r>
              <a:rPr lang="nb-NO" b="1" dirty="0" err="1">
                <a:solidFill>
                  <a:schemeClr val="tx2">
                    <a:lumMod val="75000"/>
                  </a:schemeClr>
                </a:solidFill>
              </a:rPr>
              <a:t>Hovedmetode</a:t>
            </a:r>
            <a:r>
              <a:rPr lang="nb-NO" b="1" dirty="0">
                <a:solidFill>
                  <a:schemeClr val="tx2">
                    <a:lumMod val="75000"/>
                  </a:schemeClr>
                </a:solidFill>
              </a:rPr>
              <a:t>:</a:t>
            </a:r>
            <a:br>
              <a:rPr lang="nb-NO" dirty="0">
                <a:solidFill>
                  <a:schemeClr val="tx2">
                    <a:lumMod val="75000"/>
                  </a:schemeClr>
                </a:solidFill>
              </a:rPr>
            </a:br>
            <a:r>
              <a:rPr lang="nb-NO" b="1" dirty="0">
                <a:solidFill>
                  <a:schemeClr val="tx2">
                    <a:lumMod val="75000"/>
                  </a:schemeClr>
                </a:solidFill>
              </a:rPr>
              <a:t>Randomisert kontrollert forsøk (RCT)</a:t>
            </a:r>
            <a:r>
              <a:rPr lang="nb-NO" dirty="0">
                <a:solidFill>
                  <a:schemeClr val="tx2">
                    <a:lumMod val="75000"/>
                  </a:schemeClr>
                </a:solidFill>
              </a:rPr>
              <a:t> ved bruk av </a:t>
            </a:r>
            <a:r>
              <a:rPr lang="nb-NO" i="1" dirty="0" err="1">
                <a:solidFill>
                  <a:schemeClr val="tx2">
                    <a:lumMod val="75000"/>
                  </a:schemeClr>
                </a:solidFill>
              </a:rPr>
              <a:t>briq</a:t>
            </a:r>
            <a:r>
              <a:rPr lang="nb-NO" i="1" dirty="0">
                <a:solidFill>
                  <a:schemeClr val="tx2">
                    <a:lumMod val="75000"/>
                  </a:schemeClr>
                </a:solidFill>
              </a:rPr>
              <a:t> Family Panel</a:t>
            </a:r>
            <a:r>
              <a:rPr lang="nb-NO" dirty="0">
                <a:solidFill>
                  <a:schemeClr val="tx2">
                    <a:lumMod val="75000"/>
                  </a:schemeClr>
                </a:solidFill>
              </a:rPr>
              <a:t> (≈700 familier).</a:t>
            </a:r>
            <a:br>
              <a:rPr lang="nb-NO" dirty="0">
                <a:solidFill>
                  <a:schemeClr val="tx2">
                    <a:lumMod val="75000"/>
                  </a:schemeClr>
                </a:solidFill>
              </a:rPr>
            </a:br>
            <a:r>
              <a:rPr lang="nb-NO" dirty="0">
                <a:solidFill>
                  <a:schemeClr val="tx2">
                    <a:lumMod val="75000"/>
                  </a:schemeClr>
                </a:solidFill>
              </a:rPr>
              <a:t>Barn fra lav sosioøkonomisk bakgrunn ble tilfeldig tildelt et ettårig mentorprogram (</a:t>
            </a:r>
            <a:r>
              <a:rPr lang="nb-NO" i="1" dirty="0" err="1">
                <a:solidFill>
                  <a:schemeClr val="tx2">
                    <a:lumMod val="75000"/>
                  </a:schemeClr>
                </a:solidFill>
              </a:rPr>
              <a:t>Balu</a:t>
            </a:r>
            <a:r>
              <a:rPr lang="nb-NO" i="1" dirty="0">
                <a:solidFill>
                  <a:schemeClr val="tx2">
                    <a:lumMod val="75000"/>
                  </a:schemeClr>
                </a:solidFill>
              </a:rPr>
              <a:t> </a:t>
            </a:r>
            <a:r>
              <a:rPr lang="nb-NO" i="1" dirty="0" err="1">
                <a:solidFill>
                  <a:schemeClr val="tx2">
                    <a:lumMod val="75000"/>
                  </a:schemeClr>
                </a:solidFill>
              </a:rPr>
              <a:t>und</a:t>
            </a:r>
            <a:r>
              <a:rPr lang="nb-NO" i="1" dirty="0">
                <a:solidFill>
                  <a:schemeClr val="tx2">
                    <a:lumMod val="75000"/>
                  </a:schemeClr>
                </a:solidFill>
              </a:rPr>
              <a:t> Du</a:t>
            </a:r>
            <a:r>
              <a:rPr lang="nb-NO" dirty="0">
                <a:solidFill>
                  <a:schemeClr val="tx2">
                    <a:lumMod val="75000"/>
                  </a:schemeClr>
                </a:solidFill>
              </a:rPr>
              <a:t>), drevet av frivillige universitetsstudenter.</a:t>
            </a:r>
            <a:br>
              <a:rPr lang="nb-NO" dirty="0">
                <a:solidFill>
                  <a:schemeClr val="tx2">
                    <a:lumMod val="75000"/>
                  </a:schemeClr>
                </a:solidFill>
              </a:rPr>
            </a:br>
            <a:r>
              <a:rPr lang="nb-NO" dirty="0">
                <a:solidFill>
                  <a:schemeClr val="tx2">
                    <a:lumMod val="75000"/>
                  </a:schemeClr>
                </a:solidFill>
              </a:rPr>
              <a:t>Resultatene ble fulgt opp i opptil seks år (fra 2. til 10. klasse).</a:t>
            </a:r>
          </a:p>
          <a:p>
            <a:endParaRPr lang="nb-NO" b="0" i="0" u="none" strike="noStrike" baseline="0" dirty="0">
              <a:solidFill>
                <a:schemeClr val="tx1"/>
              </a:solidFill>
              <a:latin typeface="+mn-lt"/>
            </a:endParaRPr>
          </a:p>
        </p:txBody>
      </p:sp>
    </p:spTree>
    <p:extLst>
      <p:ext uri="{BB962C8B-B14F-4D97-AF65-F5344CB8AC3E}">
        <p14:creationId xmlns:p14="http://schemas.microsoft.com/office/powerpoint/2010/main" val="621481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AEBC4-00B8-7803-F9A6-9EDF71B2E7D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BFE0C1D-25F9-2453-9C51-A9F032093D19}"/>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Forskning på veiledning/</a:t>
            </a:r>
            <a:r>
              <a:rPr lang="nb-NO" dirty="0" err="1">
                <a:solidFill>
                  <a:srgbClr val="000000"/>
                </a:solidFill>
                <a:latin typeface="+mn-lt"/>
              </a:rPr>
              <a:t>mentoring</a:t>
            </a:r>
            <a:endParaRPr lang="nb-NO" dirty="0">
              <a:latin typeface="+mn-lt"/>
            </a:endParaRPr>
          </a:p>
        </p:txBody>
      </p:sp>
      <p:sp>
        <p:nvSpPr>
          <p:cNvPr id="3" name="Undertittel 2">
            <a:extLst>
              <a:ext uri="{FF2B5EF4-FFF2-40B4-BE49-F238E27FC236}">
                <a16:creationId xmlns:a16="http://schemas.microsoft.com/office/drawing/2014/main" id="{EA8F2E0D-3BA1-92CB-3411-45926BD6C237}"/>
              </a:ext>
            </a:extLst>
          </p:cNvPr>
          <p:cNvSpPr>
            <a:spLocks noGrp="1"/>
          </p:cNvSpPr>
          <p:nvPr>
            <p:ph type="subTitle" idx="1"/>
          </p:nvPr>
        </p:nvSpPr>
        <p:spPr>
          <a:xfrm>
            <a:off x="491560" y="1263468"/>
            <a:ext cx="10560627" cy="5003359"/>
          </a:xfrm>
        </p:spPr>
        <p:txBody>
          <a:bodyPr>
            <a:noAutofit/>
          </a:bodyPr>
          <a:lstStyle/>
          <a:p>
            <a:r>
              <a:rPr lang="nb-NO" b="1" dirty="0">
                <a:solidFill>
                  <a:schemeClr val="tx2">
                    <a:lumMod val="75000"/>
                  </a:schemeClr>
                </a:solidFill>
              </a:rPr>
              <a:t>Hovedfunn</a:t>
            </a:r>
          </a:p>
          <a:p>
            <a:r>
              <a:rPr lang="nb-NO" b="1" dirty="0">
                <a:solidFill>
                  <a:schemeClr val="tx2">
                    <a:lumMod val="75000"/>
                  </a:schemeClr>
                </a:solidFill>
              </a:rPr>
              <a:t>Ulikhet:</a:t>
            </a:r>
            <a:r>
              <a:rPr lang="nb-NO" dirty="0">
                <a:solidFill>
                  <a:schemeClr val="tx2">
                    <a:lumMod val="75000"/>
                  </a:schemeClr>
                </a:solidFill>
              </a:rPr>
              <a:t> Barn fra familier med lav sosioøkonomisk status (lav SES) er 21,7 prosentpoeng mindre sannsynlige for å begynne på den akademiske skolelinjen, selv når man kontrollerer for karakterer.</a:t>
            </a:r>
          </a:p>
          <a:p>
            <a:r>
              <a:rPr lang="nb-NO" b="1" dirty="0">
                <a:solidFill>
                  <a:schemeClr val="tx2">
                    <a:lumMod val="75000"/>
                  </a:schemeClr>
                </a:solidFill>
              </a:rPr>
              <a:t>Effekt av intervensjonen:</a:t>
            </a:r>
            <a:r>
              <a:rPr lang="nb-NO" dirty="0">
                <a:solidFill>
                  <a:schemeClr val="tx2">
                    <a:lumMod val="75000"/>
                  </a:schemeClr>
                </a:solidFill>
              </a:rPr>
              <a:t> Mentorprogrammet øker andelen som går inn på den akademiske linjen med 11 prosentpoeng — og reduserer dermed omtrent halvparten av forskjellen mellom sosioøkonomiske grupper.</a:t>
            </a:r>
          </a:p>
          <a:p>
            <a:r>
              <a:rPr lang="nb-NO" dirty="0">
                <a:solidFill>
                  <a:schemeClr val="tx2">
                    <a:lumMod val="75000"/>
                  </a:schemeClr>
                </a:solidFill>
              </a:rPr>
              <a:t>Effektene er vedvarende (fortsatt effekter 5–6 år senere).</a:t>
            </a:r>
            <a:br>
              <a:rPr lang="nb-NO" dirty="0">
                <a:solidFill>
                  <a:schemeClr val="tx2">
                    <a:lumMod val="75000"/>
                  </a:schemeClr>
                </a:solidFill>
              </a:rPr>
            </a:br>
            <a:r>
              <a:rPr lang="nb-NO" dirty="0">
                <a:solidFill>
                  <a:schemeClr val="tx2">
                    <a:lumMod val="75000"/>
                  </a:schemeClr>
                </a:solidFill>
              </a:rPr>
              <a:t>Mentorordningen påvirker både læreranbefalinger og foreldres valg, ikke karakterer.</a:t>
            </a:r>
          </a:p>
          <a:p>
            <a:r>
              <a:rPr lang="nb-NO" b="1" dirty="0" err="1">
                <a:solidFill>
                  <a:schemeClr val="tx2">
                    <a:lumMod val="75000"/>
                  </a:schemeClr>
                </a:solidFill>
              </a:rPr>
              <a:t>Hovedimplikasjoner</a:t>
            </a:r>
            <a:endParaRPr lang="nb-NO" b="1" dirty="0">
              <a:solidFill>
                <a:schemeClr val="tx2">
                  <a:lumMod val="75000"/>
                </a:schemeClr>
              </a:solidFill>
            </a:endParaRPr>
          </a:p>
          <a:p>
            <a:r>
              <a:rPr lang="nb-NO" dirty="0">
                <a:solidFill>
                  <a:schemeClr val="tx2">
                    <a:lumMod val="75000"/>
                  </a:schemeClr>
                </a:solidFill>
              </a:rPr>
              <a:t>Mentorprogrammer med lav intensitet og som kan skaleres opp, kan styrke like muligheter i utdanning.</a:t>
            </a:r>
            <a:br>
              <a:rPr lang="nb-NO" dirty="0">
                <a:solidFill>
                  <a:schemeClr val="tx2">
                    <a:lumMod val="75000"/>
                  </a:schemeClr>
                </a:solidFill>
              </a:rPr>
            </a:br>
            <a:r>
              <a:rPr lang="nb-NO" dirty="0">
                <a:solidFill>
                  <a:schemeClr val="tx2">
                    <a:lumMod val="75000"/>
                  </a:schemeClr>
                </a:solidFill>
              </a:rPr>
              <a:t>Tidspunktet er avgjørende – innsats før viktige skoleoverganger har størst effekt (i Norge før VGS valg eller høyere utdanning).</a:t>
            </a:r>
            <a:br>
              <a:rPr lang="nb-NO" dirty="0">
                <a:solidFill>
                  <a:schemeClr val="tx2">
                    <a:lumMod val="75000"/>
                  </a:schemeClr>
                </a:solidFill>
              </a:rPr>
            </a:br>
            <a:r>
              <a:rPr lang="nb-NO" dirty="0">
                <a:solidFill>
                  <a:schemeClr val="tx2">
                    <a:lumMod val="75000"/>
                  </a:schemeClr>
                </a:solidFill>
              </a:rPr>
              <a:t>Programmet er kostnadseffektivt og viser at enkle sosiale tiltak kan varig forbedre utdanningsmobilitet.</a:t>
            </a:r>
          </a:p>
          <a:p>
            <a:pPr marL="285750" indent="-285750">
              <a:buFont typeface="Arial" panose="020B0604020202020204" pitchFamily="34" charset="0"/>
              <a:buChar char="•"/>
            </a:pPr>
            <a:endParaRPr lang="nb-NO" b="0" i="0" u="none" strike="noStrike" baseline="0" dirty="0">
              <a:solidFill>
                <a:srgbClr val="000000"/>
              </a:solidFill>
              <a:latin typeface="+mn-lt"/>
            </a:endParaRPr>
          </a:p>
          <a:p>
            <a:pPr marL="285750" indent="-285750">
              <a:buFont typeface="Arial" panose="020B0604020202020204" pitchFamily="34" charset="0"/>
              <a:buChar char="•"/>
            </a:pPr>
            <a:endParaRPr lang="nb-NO" b="0" i="0" u="none" strike="noStrike" baseline="0" dirty="0">
              <a:solidFill>
                <a:schemeClr val="tx1"/>
              </a:solidFill>
              <a:latin typeface="+mn-lt"/>
            </a:endParaRPr>
          </a:p>
        </p:txBody>
      </p:sp>
    </p:spTree>
    <p:extLst>
      <p:ext uri="{BB962C8B-B14F-4D97-AF65-F5344CB8AC3E}">
        <p14:creationId xmlns:p14="http://schemas.microsoft.com/office/powerpoint/2010/main" val="1927884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E9693-5A81-A8C9-AF7A-733B8C017F6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E2C2AAB-7BAA-2945-64C1-16F1492FDE30}"/>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Forskning på veiledning/</a:t>
            </a:r>
            <a:r>
              <a:rPr lang="nb-NO" dirty="0" err="1">
                <a:solidFill>
                  <a:srgbClr val="000000"/>
                </a:solidFill>
                <a:latin typeface="+mn-lt"/>
              </a:rPr>
              <a:t>mentoring</a:t>
            </a:r>
            <a:endParaRPr lang="nb-NO" dirty="0">
              <a:latin typeface="+mn-lt"/>
            </a:endParaRPr>
          </a:p>
        </p:txBody>
      </p:sp>
      <p:sp>
        <p:nvSpPr>
          <p:cNvPr id="4" name="Rectangle 1">
            <a:extLst>
              <a:ext uri="{FF2B5EF4-FFF2-40B4-BE49-F238E27FC236}">
                <a16:creationId xmlns:a16="http://schemas.microsoft.com/office/drawing/2014/main" id="{72602D06-3CF0-A8EB-8411-07A619CBDFEA}"/>
              </a:ext>
            </a:extLst>
          </p:cNvPr>
          <p:cNvSpPr>
            <a:spLocks noChangeArrowheads="1"/>
          </p:cNvSpPr>
          <p:nvPr/>
        </p:nvSpPr>
        <p:spPr bwMode="auto">
          <a:xfrm>
            <a:off x="491559" y="2627953"/>
            <a:ext cx="10178472"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Studien undersøker </a:t>
            </a:r>
            <a:r>
              <a:rPr kumimoji="0" lang="nb-NO" altLang="nb-NO"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hvordan bevisstgjøring om egne fordommer påvirker atferd</a:t>
            </a: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kumimoji="0" lang="nb-NO" altLang="nb-NO"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nb-NO" altLang="nb-NO"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Lærere i italienske skoler gir systematisk lavere karakterer til innvandrerelever sammenlignet med jevngode lokale elever.</a:t>
            </a:r>
          </a:p>
          <a:p>
            <a:pPr marL="0" marR="0" lvl="0" indent="0" algn="l" defTabSz="914400" rtl="0" eaLnBrk="0" fontAlgn="base" latinLnBrk="0" hangingPunct="0">
              <a:lnSpc>
                <a:spcPct val="100000"/>
              </a:lnSpc>
              <a:spcBef>
                <a:spcPct val="0"/>
              </a:spcBef>
              <a:spcAft>
                <a:spcPct val="0"/>
              </a:spcAft>
              <a:buClrTx/>
              <a:buSzTx/>
              <a:tabLst/>
            </a:pPr>
            <a:endPar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Forskerne brukte </a:t>
            </a:r>
            <a:r>
              <a:rPr kumimoji="0" lang="nb-NO" altLang="nb-NO"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eksperimenter</a:t>
            </a: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der lærere fikk se sine egne resultater fra en </a:t>
            </a:r>
            <a:r>
              <a:rPr kumimoji="0" lang="nb-NO" altLang="nb-NO" b="1"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Implicit</a:t>
            </a:r>
            <a:r>
              <a:rPr kumimoji="0" lang="nb-NO" altLang="nb-NO"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Association Test (IAT)</a:t>
            </a: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som måler ubevisste stereotypier.</a:t>
            </a:r>
          </a:p>
          <a:p>
            <a:pPr marL="0" marR="0" lvl="0" indent="0" algn="l" defTabSz="914400" rtl="0" eaLnBrk="0" fontAlgn="base" latinLnBrk="0" hangingPunct="0">
              <a:lnSpc>
                <a:spcPct val="100000"/>
              </a:lnSpc>
              <a:spcBef>
                <a:spcPct val="0"/>
              </a:spcBef>
              <a:spcAft>
                <a:spcPct val="0"/>
              </a:spcAft>
              <a:buClrTx/>
              <a:buSzTx/>
              <a:tabLst/>
            </a:pPr>
            <a:endPar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lang="nb-NO" altLang="nb-NO" dirty="0">
                <a:latin typeface="Open Sans" panose="020B0606030504020204" pitchFamily="34" charset="0"/>
                <a:ea typeface="Open Sans" panose="020B0606030504020204" pitchFamily="34" charset="0"/>
                <a:cs typeface="Open Sans" panose="020B0606030504020204" pitchFamily="34" charset="0"/>
              </a:rPr>
              <a:t>Hovedfunnet var at </a:t>
            </a:r>
            <a:r>
              <a:rPr kumimoji="0" lang="nb-NO" altLang="nb-NO"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kunnskapen om egen bias</a:t>
            </a: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gjennom </a:t>
            </a:r>
            <a:r>
              <a:rPr lang="nb-NO" altLang="nb-NO" dirty="0">
                <a:latin typeface="Open Sans" panose="020B0606030504020204" pitchFamily="34" charset="0"/>
                <a:ea typeface="Open Sans" panose="020B0606030504020204" pitchFamily="34" charset="0"/>
                <a:cs typeface="Open Sans" panose="020B0606030504020204" pitchFamily="34" charset="0"/>
              </a:rPr>
              <a:t>testen førte til at </a:t>
            </a: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karakterforskjellen mellom innvandrere og lokale elever ble mindre. Effekten var drevet av at atferden til lærere med </a:t>
            </a:r>
            <a:r>
              <a:rPr lang="nb-NO" altLang="nb-NO" dirty="0">
                <a:latin typeface="Open Sans" panose="020B0606030504020204" pitchFamily="34" charset="0"/>
                <a:ea typeface="Open Sans" panose="020B0606030504020204" pitchFamily="34" charset="0"/>
                <a:cs typeface="Open Sans" panose="020B0606030504020204" pitchFamily="34" charset="0"/>
              </a:rPr>
              <a:t>de mest </a:t>
            </a:r>
            <a:r>
              <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negative stereotypiene</a:t>
            </a:r>
            <a:r>
              <a:rPr lang="nb-NO" altLang="nb-NO" dirty="0">
                <a:latin typeface="Open Sans" panose="020B0606030504020204" pitchFamily="34" charset="0"/>
                <a:ea typeface="Open Sans" panose="020B0606030504020204" pitchFamily="34" charset="0"/>
                <a:cs typeface="Open Sans" panose="020B0606030504020204" pitchFamily="34" charset="0"/>
              </a:rPr>
              <a:t>.</a:t>
            </a:r>
            <a:endParaRPr kumimoji="0" lang="nb-NO" altLang="nb-NO"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A1957E4D-5357-F6C1-89F9-42376CA6F652}"/>
              </a:ext>
            </a:extLst>
          </p:cNvPr>
          <p:cNvSpPr txBox="1"/>
          <p:nvPr/>
        </p:nvSpPr>
        <p:spPr>
          <a:xfrm>
            <a:off x="491559" y="1108052"/>
            <a:ext cx="6096000" cy="923330"/>
          </a:xfrm>
          <a:prstGeom prst="rect">
            <a:avLst/>
          </a:prstGeom>
          <a:noFill/>
        </p:spPr>
        <p:txBody>
          <a:bodyPr wrap="square">
            <a:spAutoFit/>
          </a:bodyPr>
          <a:lstStyle/>
          <a:p>
            <a:pPr>
              <a:spcBef>
                <a:spcPts val="2250"/>
              </a:spcBef>
            </a:pPr>
            <a:r>
              <a:rPr lang="nb-NO" dirty="0">
                <a:latin typeface="Open Sans" panose="020B0606030504020204" pitchFamily="34" charset="0"/>
                <a:ea typeface="Open Sans" panose="020B0606030504020204" pitchFamily="34" charset="0"/>
                <a:cs typeface="Open Sans" panose="020B0606030504020204" pitchFamily="34" charset="0"/>
              </a:rPr>
              <a:t>🎓 </a:t>
            </a:r>
            <a:r>
              <a:rPr lang="nb-NO" b="1" dirty="0">
                <a:latin typeface="Open Sans" panose="020B0606030504020204" pitchFamily="34" charset="0"/>
                <a:ea typeface="Open Sans" panose="020B0606030504020204" pitchFamily="34" charset="0"/>
                <a:cs typeface="Open Sans" panose="020B0606030504020204" pitchFamily="34" charset="0"/>
              </a:rPr>
              <a:t>Revealing Stereotypes: </a:t>
            </a:r>
            <a:r>
              <a:rPr lang="nb-NO" b="1" dirty="0" err="1">
                <a:latin typeface="Open Sans" panose="020B0606030504020204" pitchFamily="34" charset="0"/>
                <a:ea typeface="Open Sans" panose="020B0606030504020204" pitchFamily="34" charset="0"/>
                <a:cs typeface="Open Sans" panose="020B0606030504020204" pitchFamily="34" charset="0"/>
              </a:rPr>
              <a:t>Evidence</a:t>
            </a:r>
            <a:r>
              <a:rPr lang="nb-NO" b="1" dirty="0">
                <a:latin typeface="Open Sans" panose="020B0606030504020204" pitchFamily="34" charset="0"/>
                <a:ea typeface="Open Sans" panose="020B0606030504020204" pitchFamily="34" charset="0"/>
                <a:cs typeface="Open Sans" panose="020B0606030504020204" pitchFamily="34" charset="0"/>
              </a:rPr>
              <a:t> from Immigrants in Schools</a:t>
            </a:r>
            <a:br>
              <a:rPr lang="nb-NO" dirty="0">
                <a:latin typeface="Open Sans" panose="020B0606030504020204" pitchFamily="34" charset="0"/>
                <a:ea typeface="Open Sans" panose="020B0606030504020204" pitchFamily="34" charset="0"/>
                <a:cs typeface="Open Sans" panose="020B0606030504020204" pitchFamily="34" charset="0"/>
              </a:rPr>
            </a:br>
            <a:r>
              <a:rPr lang="nb-NO" i="1" dirty="0">
                <a:latin typeface="Open Sans" panose="020B0606030504020204" pitchFamily="34" charset="0"/>
                <a:ea typeface="Open Sans" panose="020B0606030504020204" pitchFamily="34" charset="0"/>
                <a:cs typeface="Open Sans" panose="020B0606030504020204" pitchFamily="34" charset="0"/>
              </a:rPr>
              <a:t>(</a:t>
            </a:r>
            <a:r>
              <a:rPr lang="nb-NO" i="1" dirty="0" err="1">
                <a:latin typeface="Open Sans" panose="020B0606030504020204" pitchFamily="34" charset="0"/>
                <a:ea typeface="Open Sans" panose="020B0606030504020204" pitchFamily="34" charset="0"/>
                <a:cs typeface="Open Sans" panose="020B0606030504020204" pitchFamily="34" charset="0"/>
              </a:rPr>
              <a:t>Alesina</a:t>
            </a:r>
            <a:r>
              <a:rPr lang="nb-NO" i="1" dirty="0">
                <a:latin typeface="Open Sans" panose="020B0606030504020204" pitchFamily="34" charset="0"/>
                <a:ea typeface="Open Sans" panose="020B0606030504020204" pitchFamily="34" charset="0"/>
                <a:cs typeface="Open Sans" panose="020B0606030504020204" pitchFamily="34" charset="0"/>
              </a:rPr>
              <a:t>, Carlana, La Ferrara &amp; Pinotti, 2022)</a:t>
            </a:r>
            <a:endParaRPr lang="en-US" b="1" i="0" dirty="0">
              <a:solidFill>
                <a:srgbClr val="353C3F"/>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6816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AB50E-6B90-A960-BC7C-96E864F58C3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08A6F2E-7FA6-6D1E-5884-BCA2947D95FA}"/>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Forskning på veiledning/</a:t>
            </a:r>
            <a:r>
              <a:rPr lang="nb-NO" dirty="0" err="1">
                <a:solidFill>
                  <a:srgbClr val="000000"/>
                </a:solidFill>
                <a:latin typeface="+mn-lt"/>
              </a:rPr>
              <a:t>mentoring</a:t>
            </a:r>
            <a:endParaRPr lang="nb-NO" dirty="0">
              <a:latin typeface="+mn-lt"/>
            </a:endParaRPr>
          </a:p>
        </p:txBody>
      </p:sp>
      <p:sp>
        <p:nvSpPr>
          <p:cNvPr id="3" name="Undertittel 2">
            <a:extLst>
              <a:ext uri="{FF2B5EF4-FFF2-40B4-BE49-F238E27FC236}">
                <a16:creationId xmlns:a16="http://schemas.microsoft.com/office/drawing/2014/main" id="{8C7FA728-1DBF-5A1F-6CCD-99C630F8E058}"/>
              </a:ext>
            </a:extLst>
          </p:cNvPr>
          <p:cNvSpPr>
            <a:spLocks noGrp="1"/>
          </p:cNvSpPr>
          <p:nvPr>
            <p:ph type="subTitle" idx="1"/>
          </p:nvPr>
        </p:nvSpPr>
        <p:spPr>
          <a:xfrm>
            <a:off x="692728" y="1568268"/>
            <a:ext cx="10560627" cy="5003359"/>
          </a:xfrm>
        </p:spPr>
        <p:txBody>
          <a:bodyPr>
            <a:noAutofit/>
          </a:bodyPr>
          <a:lstStyle/>
          <a:p>
            <a:r>
              <a:rPr lang="nb-NO" b="1" dirty="0">
                <a:solidFill>
                  <a:schemeClr val="tx2">
                    <a:lumMod val="75000"/>
                  </a:schemeClr>
                </a:solidFill>
              </a:rPr>
              <a:t>🎓 </a:t>
            </a:r>
            <a:r>
              <a:rPr lang="en-US" b="1" dirty="0">
                <a:solidFill>
                  <a:schemeClr val="tx2">
                    <a:lumMod val="75000"/>
                  </a:schemeClr>
                </a:solidFill>
              </a:rPr>
              <a:t>Peer Perceptions and Students’ Investments in Schoolwork</a:t>
            </a:r>
          </a:p>
          <a:p>
            <a:r>
              <a:rPr lang="nb-NO" dirty="0">
                <a:solidFill>
                  <a:schemeClr val="tx2">
                    <a:lumMod val="75000"/>
                  </a:schemeClr>
                </a:solidFill>
              </a:rPr>
              <a:t>Ranveig Falch and Fanny Landaud, 2025</a:t>
            </a:r>
          </a:p>
          <a:p>
            <a:endParaRPr lang="nb-NO" b="1" dirty="0">
              <a:solidFill>
                <a:schemeClr val="tx2">
                  <a:lumMod val="75000"/>
                </a:schemeClr>
              </a:solidFill>
            </a:endParaRPr>
          </a:p>
          <a:p>
            <a:r>
              <a:rPr lang="nb-NO" b="1" dirty="0">
                <a:solidFill>
                  <a:schemeClr val="tx2">
                    <a:lumMod val="75000"/>
                  </a:schemeClr>
                </a:solidFill>
              </a:rPr>
              <a:t>Bakgrunn:</a:t>
            </a:r>
          </a:p>
          <a:p>
            <a:r>
              <a:rPr lang="nb-NO" dirty="0">
                <a:solidFill>
                  <a:schemeClr val="tx2">
                    <a:lumMod val="75000"/>
                  </a:schemeClr>
                </a:solidFill>
              </a:rPr>
              <a:t>Det er stor variasjon i hvor mye innsats ungdomsskoleelever legger ned i studietid. Hva kan forklare disse forskjellene, og har de betydning for prøveresultater?</a:t>
            </a:r>
            <a:br>
              <a:rPr lang="nb-NO" dirty="0">
                <a:solidFill>
                  <a:schemeClr val="tx2">
                    <a:lumMod val="75000"/>
                  </a:schemeClr>
                </a:solidFill>
              </a:rPr>
            </a:br>
            <a:endParaRPr lang="nb-NO" dirty="0">
              <a:solidFill>
                <a:schemeClr val="tx2">
                  <a:lumMod val="75000"/>
                </a:schemeClr>
              </a:solidFill>
            </a:endParaRPr>
          </a:p>
          <a:p>
            <a:r>
              <a:rPr lang="nb-NO" b="1" dirty="0">
                <a:solidFill>
                  <a:schemeClr val="tx2">
                    <a:lumMod val="75000"/>
                  </a:schemeClr>
                </a:solidFill>
              </a:rPr>
              <a:t>Metode:</a:t>
            </a:r>
          </a:p>
          <a:p>
            <a:r>
              <a:rPr lang="nb-NO" dirty="0">
                <a:solidFill>
                  <a:schemeClr val="tx2">
                    <a:lumMod val="75000"/>
                  </a:schemeClr>
                </a:solidFill>
              </a:rPr>
              <a:t>Ved hjelp av et randomisert kontrollert forsøk (RCT) i norske ungdomsskoler ser de nærmere på disse spørsmålene ved å studere en ny mulig forklaringsfaktor: elevenes oppfatninger om </a:t>
            </a:r>
            <a:r>
              <a:rPr lang="nb-NO" dirty="0" err="1">
                <a:solidFill>
                  <a:schemeClr val="tx2">
                    <a:lumMod val="75000"/>
                  </a:schemeClr>
                </a:solidFill>
              </a:rPr>
              <a:t>jevnaldrendes</a:t>
            </a:r>
            <a:r>
              <a:rPr lang="nb-NO" dirty="0">
                <a:solidFill>
                  <a:schemeClr val="tx2">
                    <a:lumMod val="75000"/>
                  </a:schemeClr>
                </a:solidFill>
              </a:rPr>
              <a:t> atferd.</a:t>
            </a:r>
          </a:p>
          <a:p>
            <a:pPr marL="285750" indent="-285750">
              <a:buFont typeface="Arial" panose="020B0604020202020204" pitchFamily="34" charset="0"/>
              <a:buChar char="•"/>
            </a:pPr>
            <a:endParaRPr lang="nb-NO" b="0" i="0" u="none" strike="noStrike" baseline="0" dirty="0">
              <a:solidFill>
                <a:schemeClr val="tx1"/>
              </a:solidFill>
              <a:latin typeface="+mn-lt"/>
            </a:endParaRPr>
          </a:p>
        </p:txBody>
      </p:sp>
    </p:spTree>
    <p:extLst>
      <p:ext uri="{BB962C8B-B14F-4D97-AF65-F5344CB8AC3E}">
        <p14:creationId xmlns:p14="http://schemas.microsoft.com/office/powerpoint/2010/main" val="222635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D39D2-D10C-0C95-B7C0-93BEF8E3AC9D}"/>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423ABB0-A995-34E2-40BE-2392B4686DE9}"/>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Forskning på veiledning/</a:t>
            </a:r>
            <a:r>
              <a:rPr lang="nb-NO" dirty="0" err="1">
                <a:solidFill>
                  <a:srgbClr val="000000"/>
                </a:solidFill>
                <a:latin typeface="+mn-lt"/>
              </a:rPr>
              <a:t>mentoring</a:t>
            </a:r>
            <a:endParaRPr lang="nb-NO" dirty="0">
              <a:latin typeface="+mn-lt"/>
            </a:endParaRPr>
          </a:p>
        </p:txBody>
      </p:sp>
      <p:sp>
        <p:nvSpPr>
          <p:cNvPr id="3" name="Undertittel 2">
            <a:extLst>
              <a:ext uri="{FF2B5EF4-FFF2-40B4-BE49-F238E27FC236}">
                <a16:creationId xmlns:a16="http://schemas.microsoft.com/office/drawing/2014/main" id="{5CCDCD98-5CBB-E444-15DF-F099A59BBAC8}"/>
              </a:ext>
            </a:extLst>
          </p:cNvPr>
          <p:cNvSpPr>
            <a:spLocks noGrp="1"/>
          </p:cNvSpPr>
          <p:nvPr>
            <p:ph type="subTitle" idx="1"/>
          </p:nvPr>
        </p:nvSpPr>
        <p:spPr>
          <a:xfrm>
            <a:off x="692728" y="1568268"/>
            <a:ext cx="10560627" cy="5003359"/>
          </a:xfrm>
        </p:spPr>
        <p:txBody>
          <a:bodyPr>
            <a:noAutofit/>
          </a:bodyPr>
          <a:lstStyle/>
          <a:p>
            <a:r>
              <a:rPr lang="nb-NO" b="1" dirty="0">
                <a:solidFill>
                  <a:schemeClr val="tx2">
                    <a:lumMod val="75000"/>
                  </a:schemeClr>
                </a:solidFill>
              </a:rPr>
              <a:t>🎓 </a:t>
            </a:r>
            <a:r>
              <a:rPr lang="en-US" b="1" dirty="0">
                <a:solidFill>
                  <a:schemeClr val="tx2">
                    <a:lumMod val="75000"/>
                  </a:schemeClr>
                </a:solidFill>
              </a:rPr>
              <a:t>Peer Perceptions and Students’ Investments in Schoolwork</a:t>
            </a:r>
          </a:p>
          <a:p>
            <a:r>
              <a:rPr lang="nb-NO" dirty="0">
                <a:solidFill>
                  <a:schemeClr val="tx2">
                    <a:lumMod val="75000"/>
                  </a:schemeClr>
                </a:solidFill>
              </a:rPr>
              <a:t>Ranveig Falch and Fanny Landaud, 2025</a:t>
            </a:r>
          </a:p>
          <a:p>
            <a:endParaRPr lang="nb-NO" b="1" dirty="0">
              <a:solidFill>
                <a:schemeClr val="tx2">
                  <a:lumMod val="75000"/>
                </a:schemeClr>
              </a:solidFill>
            </a:endParaRPr>
          </a:p>
          <a:p>
            <a:r>
              <a:rPr lang="nb-NO" b="1" dirty="0">
                <a:solidFill>
                  <a:schemeClr val="tx2">
                    <a:lumMod val="75000"/>
                  </a:schemeClr>
                </a:solidFill>
              </a:rPr>
              <a:t>Hovedfunn:</a:t>
            </a:r>
            <a:endParaRPr lang="nb-NO" dirty="0">
              <a:solidFill>
                <a:schemeClr val="tx2">
                  <a:lumMod val="75000"/>
                </a:schemeClr>
              </a:solidFill>
            </a:endParaRPr>
          </a:p>
          <a:p>
            <a:r>
              <a:rPr lang="nb-NO" dirty="0">
                <a:solidFill>
                  <a:schemeClr val="tx2">
                    <a:lumMod val="75000"/>
                  </a:schemeClr>
                </a:solidFill>
              </a:rPr>
              <a:t>Ungdomsskoleelever undervurderer hvor mye tid jevnaldrende bruker på skolearbeid.</a:t>
            </a:r>
            <a:br>
              <a:rPr lang="nb-NO" dirty="0">
                <a:solidFill>
                  <a:schemeClr val="tx2">
                    <a:lumMod val="75000"/>
                  </a:schemeClr>
                </a:solidFill>
              </a:rPr>
            </a:br>
            <a:r>
              <a:rPr lang="nb-NO" dirty="0">
                <a:solidFill>
                  <a:schemeClr val="tx2">
                    <a:lumMod val="75000"/>
                  </a:schemeClr>
                </a:solidFill>
              </a:rPr>
              <a:t>• Elevene tror at 24 % av klassekameratene deres ikke bruker tid på skolearbeid, mens bare 8 % faktisk oppgir at de ikke bruker tid på skolearbeid.</a:t>
            </a:r>
          </a:p>
          <a:p>
            <a:r>
              <a:rPr lang="nb-NO" dirty="0">
                <a:solidFill>
                  <a:schemeClr val="tx2">
                    <a:lumMod val="75000"/>
                  </a:schemeClr>
                </a:solidFill>
              </a:rPr>
              <a:t>Å redusere feiltolkninger har en positiv, årsaksmessig effekt på elevenes egen beslutning om hvor mye tid de bruker på skolearbeid:</a:t>
            </a:r>
            <a:br>
              <a:rPr lang="nb-NO" dirty="0">
                <a:solidFill>
                  <a:schemeClr val="tx2">
                    <a:lumMod val="75000"/>
                  </a:schemeClr>
                </a:solidFill>
              </a:rPr>
            </a:br>
            <a:r>
              <a:rPr lang="nb-NO" dirty="0">
                <a:solidFill>
                  <a:schemeClr val="tx2">
                    <a:lumMod val="75000"/>
                  </a:schemeClr>
                </a:solidFill>
              </a:rPr>
              <a:t>• Studietiden øker i gjennomsnitt med 25 minutter per uke.</a:t>
            </a:r>
            <a:br>
              <a:rPr lang="nb-NO" dirty="0">
                <a:solidFill>
                  <a:schemeClr val="tx2">
                    <a:lumMod val="75000"/>
                  </a:schemeClr>
                </a:solidFill>
              </a:rPr>
            </a:br>
            <a:r>
              <a:rPr lang="nb-NO" dirty="0">
                <a:solidFill>
                  <a:schemeClr val="tx2">
                    <a:lumMod val="75000"/>
                  </a:schemeClr>
                </a:solidFill>
              </a:rPr>
              <a:t>• Forbedringer i elevenes trivsel (hovedsakelig gjennom indirekte/”</a:t>
            </a:r>
            <a:r>
              <a:rPr lang="nb-NO" dirty="0" err="1">
                <a:solidFill>
                  <a:schemeClr val="tx2">
                    <a:lumMod val="75000"/>
                  </a:schemeClr>
                </a:solidFill>
              </a:rPr>
              <a:t>spillover</a:t>
            </a:r>
            <a:r>
              <a:rPr lang="nb-NO" dirty="0">
                <a:solidFill>
                  <a:schemeClr val="tx2">
                    <a:lumMod val="75000"/>
                  </a:schemeClr>
                </a:solidFill>
              </a:rPr>
              <a:t>”-effekter).</a:t>
            </a:r>
          </a:p>
          <a:p>
            <a:r>
              <a:rPr lang="nb-NO" dirty="0">
                <a:solidFill>
                  <a:schemeClr val="tx2">
                    <a:lumMod val="75000"/>
                  </a:schemeClr>
                </a:solidFill>
              </a:rPr>
              <a:t>Foreslått mekanisme: endring i elevenes oppfatninger om betydningen av innsats versus medfødt evne.</a:t>
            </a:r>
          </a:p>
          <a:p>
            <a:pPr marL="285750" indent="-285750">
              <a:buFont typeface="Arial" panose="020B0604020202020204" pitchFamily="34" charset="0"/>
              <a:buChar char="•"/>
            </a:pPr>
            <a:endParaRPr lang="nb-NO" b="0" i="0" u="none" strike="noStrike" baseline="0" dirty="0">
              <a:solidFill>
                <a:srgbClr val="000000"/>
              </a:solidFill>
              <a:latin typeface="+mn-lt"/>
            </a:endParaRPr>
          </a:p>
          <a:p>
            <a:pPr marL="285750" indent="-285750">
              <a:buFont typeface="Arial" panose="020B0604020202020204" pitchFamily="34" charset="0"/>
              <a:buChar char="•"/>
            </a:pPr>
            <a:endParaRPr lang="nb-NO" b="0" i="0" u="none" strike="noStrike" baseline="0" dirty="0">
              <a:solidFill>
                <a:schemeClr val="tx1"/>
              </a:solidFill>
              <a:latin typeface="+mn-lt"/>
            </a:endParaRPr>
          </a:p>
        </p:txBody>
      </p:sp>
    </p:spTree>
    <p:extLst>
      <p:ext uri="{BB962C8B-B14F-4D97-AF65-F5344CB8AC3E}">
        <p14:creationId xmlns:p14="http://schemas.microsoft.com/office/powerpoint/2010/main" val="279981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971E6-DE04-9B7C-D8B3-EF3DAEEC168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9BEB51D-B95D-B906-648F-D6BAAD9E9B6F}"/>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Veiledning kan slå feil vei</a:t>
            </a:r>
            <a:endParaRPr lang="nb-NO" dirty="0">
              <a:latin typeface="+mn-lt"/>
            </a:endParaRPr>
          </a:p>
        </p:txBody>
      </p:sp>
      <p:sp>
        <p:nvSpPr>
          <p:cNvPr id="3" name="Undertittel 2">
            <a:extLst>
              <a:ext uri="{FF2B5EF4-FFF2-40B4-BE49-F238E27FC236}">
                <a16:creationId xmlns:a16="http://schemas.microsoft.com/office/drawing/2014/main" id="{73A8CE03-BBCB-4BC0-D3F1-56433E898CF6}"/>
              </a:ext>
            </a:extLst>
          </p:cNvPr>
          <p:cNvSpPr>
            <a:spLocks noGrp="1"/>
          </p:cNvSpPr>
          <p:nvPr>
            <p:ph type="subTitle" idx="1"/>
          </p:nvPr>
        </p:nvSpPr>
        <p:spPr>
          <a:xfrm>
            <a:off x="692728" y="1568268"/>
            <a:ext cx="10560627" cy="5003359"/>
          </a:xfrm>
        </p:spPr>
        <p:txBody>
          <a:bodyPr>
            <a:noAutofit/>
          </a:bodyPr>
          <a:lstStyle/>
          <a:p>
            <a:r>
              <a:rPr lang="nb-NO" b="1" dirty="0">
                <a:solidFill>
                  <a:schemeClr val="tx2">
                    <a:lumMod val="75000"/>
                  </a:schemeClr>
                </a:solidFill>
              </a:rPr>
              <a:t>🎓 </a:t>
            </a:r>
            <a:r>
              <a:rPr lang="en-US" b="1" dirty="0">
                <a:solidFill>
                  <a:schemeClr val="tx2">
                    <a:lumMod val="75000"/>
                  </a:schemeClr>
                </a:solidFill>
              </a:rPr>
              <a:t>How do Students Respond to Partial Information on Graduation Chances? Evidence from University Admissions in France </a:t>
            </a:r>
          </a:p>
          <a:p>
            <a:r>
              <a:rPr lang="en-US" dirty="0">
                <a:solidFill>
                  <a:schemeClr val="tx2">
                    <a:lumMod val="75000"/>
                  </a:schemeClr>
                </a:solidFill>
              </a:rPr>
              <a:t>(Gabrielle Fack, Julien Grenet, YingHua He and Marion Monnet, 2025)</a:t>
            </a:r>
            <a:endParaRPr lang="nb-NO" dirty="0">
              <a:solidFill>
                <a:schemeClr val="tx2">
                  <a:lumMod val="75000"/>
                </a:schemeClr>
              </a:solidFill>
            </a:endParaRPr>
          </a:p>
          <a:p>
            <a:endParaRPr lang="nb-NO" dirty="0">
              <a:solidFill>
                <a:schemeClr val="tx2">
                  <a:lumMod val="75000"/>
                </a:schemeClr>
              </a:solidFill>
            </a:endParaRPr>
          </a:p>
          <a:p>
            <a:r>
              <a:rPr lang="nb-NO" b="1" dirty="0">
                <a:solidFill>
                  <a:schemeClr val="tx2">
                    <a:lumMod val="75000"/>
                  </a:schemeClr>
                </a:solidFill>
              </a:rPr>
              <a:t>Spørsmål: </a:t>
            </a:r>
            <a:r>
              <a:rPr lang="nb-NO" dirty="0">
                <a:solidFill>
                  <a:schemeClr val="tx2">
                    <a:lumMod val="75000"/>
                  </a:schemeClr>
                </a:solidFill>
              </a:rPr>
              <a:t>undersøker om og hvordan studenter reagerer på delvis informasjon i Frankrikes sentraliserte universitetsopptakssystem.</a:t>
            </a:r>
            <a:br>
              <a:rPr lang="nb-NO" dirty="0">
                <a:solidFill>
                  <a:schemeClr val="tx2">
                    <a:lumMod val="75000"/>
                  </a:schemeClr>
                </a:solidFill>
              </a:rPr>
            </a:br>
            <a:endParaRPr lang="nb-NO" dirty="0">
              <a:solidFill>
                <a:schemeClr val="tx2">
                  <a:lumMod val="75000"/>
                </a:schemeClr>
              </a:solidFill>
            </a:endParaRPr>
          </a:p>
          <a:p>
            <a:r>
              <a:rPr lang="nb-NO" b="1" i="1" dirty="0">
                <a:solidFill>
                  <a:schemeClr val="tx2">
                    <a:lumMod val="75000"/>
                  </a:schemeClr>
                </a:solidFill>
              </a:rPr>
              <a:t>Metode: </a:t>
            </a:r>
            <a:r>
              <a:rPr lang="nb-NO" i="1" dirty="0" err="1">
                <a:solidFill>
                  <a:schemeClr val="tx2">
                    <a:lumMod val="75000"/>
                  </a:schemeClr>
                </a:solidFill>
              </a:rPr>
              <a:t>Orientation</a:t>
            </a:r>
            <a:r>
              <a:rPr lang="nb-NO" i="1" dirty="0">
                <a:solidFill>
                  <a:schemeClr val="tx2">
                    <a:lumMod val="75000"/>
                  </a:schemeClr>
                </a:solidFill>
              </a:rPr>
              <a:t> Active</a:t>
            </a:r>
            <a:r>
              <a:rPr lang="nb-NO" dirty="0">
                <a:solidFill>
                  <a:schemeClr val="tx2">
                    <a:lumMod val="75000"/>
                  </a:schemeClr>
                </a:solidFill>
              </a:rPr>
              <a:t>-ordningen gir søkere til enkelte ikke-selektive programmer en negativ, positiv eller blandet vurdering av deres programs­pesifikke sannsynlighet for å fullføre studiet, basert på studentenes tidligere akademiske prestasjoner og opptaksgrensene til programmene.</a:t>
            </a:r>
            <a:endParaRPr lang="nb-NO" b="1" dirty="0">
              <a:solidFill>
                <a:schemeClr val="tx2">
                  <a:lumMod val="75000"/>
                </a:schemeClr>
              </a:solidFill>
            </a:endParaRPr>
          </a:p>
          <a:p>
            <a:endParaRPr lang="nb-NO" b="0" i="0" u="none" strike="noStrike" baseline="0" dirty="0">
              <a:solidFill>
                <a:schemeClr val="tx1"/>
              </a:solidFill>
              <a:latin typeface="+mn-lt"/>
            </a:endParaRPr>
          </a:p>
        </p:txBody>
      </p:sp>
    </p:spTree>
    <p:extLst>
      <p:ext uri="{BB962C8B-B14F-4D97-AF65-F5344CB8AC3E}">
        <p14:creationId xmlns:p14="http://schemas.microsoft.com/office/powerpoint/2010/main" val="174985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B2DF-58C0-B0A4-114D-DFBFFD49A4F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07F658E-BAD9-3A46-2C00-925C782EFF20}"/>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Veiledning kan slå feil vei</a:t>
            </a:r>
            <a:endParaRPr lang="nb-NO" dirty="0">
              <a:latin typeface="+mn-lt"/>
            </a:endParaRPr>
          </a:p>
        </p:txBody>
      </p:sp>
      <p:sp>
        <p:nvSpPr>
          <p:cNvPr id="3" name="Undertittel 2">
            <a:extLst>
              <a:ext uri="{FF2B5EF4-FFF2-40B4-BE49-F238E27FC236}">
                <a16:creationId xmlns:a16="http://schemas.microsoft.com/office/drawing/2014/main" id="{D2C62283-F803-D41E-68A3-77F01B029460}"/>
              </a:ext>
            </a:extLst>
          </p:cNvPr>
          <p:cNvSpPr>
            <a:spLocks noGrp="1"/>
          </p:cNvSpPr>
          <p:nvPr>
            <p:ph type="subTitle" idx="1"/>
          </p:nvPr>
        </p:nvSpPr>
        <p:spPr>
          <a:xfrm>
            <a:off x="692728" y="1568268"/>
            <a:ext cx="10560627" cy="5003359"/>
          </a:xfrm>
        </p:spPr>
        <p:txBody>
          <a:bodyPr>
            <a:noAutofit/>
          </a:bodyPr>
          <a:lstStyle/>
          <a:p>
            <a:r>
              <a:rPr lang="nb-NO" b="1" dirty="0">
                <a:solidFill>
                  <a:schemeClr val="tx2">
                    <a:lumMod val="75000"/>
                  </a:schemeClr>
                </a:solidFill>
              </a:rPr>
              <a:t>🎓 </a:t>
            </a:r>
            <a:r>
              <a:rPr lang="en-US" b="1" dirty="0">
                <a:solidFill>
                  <a:schemeClr val="tx2">
                    <a:lumMod val="75000"/>
                  </a:schemeClr>
                </a:solidFill>
              </a:rPr>
              <a:t>How do Students Respond to Partial Information on Graduation Chances? Evidence from University Admissions in France </a:t>
            </a:r>
          </a:p>
          <a:p>
            <a:r>
              <a:rPr lang="en-US" dirty="0">
                <a:solidFill>
                  <a:schemeClr val="tx2">
                    <a:lumMod val="75000"/>
                  </a:schemeClr>
                </a:solidFill>
              </a:rPr>
              <a:t>(Gabrielle Fack, Julien Grenet, YingHua He and Marion Monnet, 2025)</a:t>
            </a:r>
            <a:endParaRPr lang="nb-NO" dirty="0">
              <a:solidFill>
                <a:schemeClr val="tx2">
                  <a:lumMod val="75000"/>
                </a:schemeClr>
              </a:solidFill>
            </a:endParaRPr>
          </a:p>
          <a:p>
            <a:endParaRPr lang="nb-NO" dirty="0">
              <a:solidFill>
                <a:schemeClr val="tx2">
                  <a:lumMod val="75000"/>
                </a:schemeClr>
              </a:solidFill>
            </a:endParaRPr>
          </a:p>
          <a:p>
            <a:r>
              <a:rPr lang="nb-NO" b="1" dirty="0">
                <a:solidFill>
                  <a:schemeClr val="tx2">
                    <a:lumMod val="75000"/>
                  </a:schemeClr>
                </a:solidFill>
              </a:rPr>
              <a:t>Funn</a:t>
            </a:r>
          </a:p>
          <a:p>
            <a:r>
              <a:rPr lang="nb-NO" b="1" dirty="0">
                <a:solidFill>
                  <a:schemeClr val="tx2">
                    <a:lumMod val="75000"/>
                  </a:schemeClr>
                </a:solidFill>
              </a:rPr>
              <a:t>Studentenes reaksjoner på positiv informasjon:</a:t>
            </a:r>
            <a:endParaRPr lang="nb-NO" dirty="0">
              <a:solidFill>
                <a:schemeClr val="tx2">
                  <a:lumMod val="75000"/>
                </a:schemeClr>
              </a:solidFill>
            </a:endParaRPr>
          </a:p>
          <a:p>
            <a:r>
              <a:rPr lang="nb-NO" b="1" dirty="0">
                <a:solidFill>
                  <a:schemeClr val="tx2">
                    <a:lumMod val="75000"/>
                  </a:schemeClr>
                </a:solidFill>
              </a:rPr>
              <a:t>Kvinner:</a:t>
            </a:r>
            <a:r>
              <a:rPr lang="nb-NO" dirty="0">
                <a:solidFill>
                  <a:schemeClr val="tx2">
                    <a:lumMod val="75000"/>
                  </a:schemeClr>
                </a:solidFill>
              </a:rPr>
              <a:t> Mer tilbøyelige til å søke seg til ikke-selektive programmer.</a:t>
            </a:r>
          </a:p>
          <a:p>
            <a:r>
              <a:rPr lang="nb-NO" b="1" dirty="0">
                <a:solidFill>
                  <a:schemeClr val="tx2">
                    <a:lumMod val="75000"/>
                  </a:schemeClr>
                </a:solidFill>
              </a:rPr>
              <a:t>Menn:</a:t>
            </a:r>
            <a:r>
              <a:rPr lang="nb-NO" dirty="0">
                <a:solidFill>
                  <a:schemeClr val="tx2">
                    <a:lumMod val="75000"/>
                  </a:schemeClr>
                </a:solidFill>
              </a:rPr>
              <a:t> Mer tilbøyelige til å søke seg til mer selektive programmer.</a:t>
            </a:r>
          </a:p>
          <a:p>
            <a:r>
              <a:rPr lang="nb-NO" b="1" dirty="0">
                <a:solidFill>
                  <a:schemeClr val="tx2">
                    <a:lumMod val="75000"/>
                  </a:schemeClr>
                </a:solidFill>
              </a:rPr>
              <a:t>Totalt:</a:t>
            </a:r>
            <a:r>
              <a:rPr lang="nb-NO" dirty="0">
                <a:solidFill>
                  <a:schemeClr val="tx2">
                    <a:lumMod val="75000"/>
                  </a:schemeClr>
                </a:solidFill>
              </a:rPr>
              <a:t> Dette fører til en forsterkning av den eksisterende kjønnsforskjellen i søknader til selektive programmer.</a:t>
            </a:r>
          </a:p>
          <a:p>
            <a:r>
              <a:rPr lang="nb-NO" b="1" dirty="0">
                <a:solidFill>
                  <a:schemeClr val="tx2">
                    <a:lumMod val="75000"/>
                  </a:schemeClr>
                </a:solidFill>
              </a:rPr>
              <a:t>Studentenes reaksjoner på negativ informasjon:</a:t>
            </a:r>
            <a:endParaRPr lang="nb-NO" dirty="0">
              <a:solidFill>
                <a:schemeClr val="tx2">
                  <a:lumMod val="75000"/>
                </a:schemeClr>
              </a:solidFill>
            </a:endParaRPr>
          </a:p>
          <a:p>
            <a:r>
              <a:rPr lang="nb-NO" b="1" dirty="0">
                <a:solidFill>
                  <a:schemeClr val="tx2">
                    <a:lumMod val="75000"/>
                  </a:schemeClr>
                </a:solidFill>
              </a:rPr>
              <a:t>Alle studenter:</a:t>
            </a:r>
            <a:r>
              <a:rPr lang="nb-NO" dirty="0">
                <a:solidFill>
                  <a:schemeClr val="tx2">
                    <a:lumMod val="75000"/>
                  </a:schemeClr>
                </a:solidFill>
              </a:rPr>
              <a:t> Viser en liten avskrekkende effekt i søkeatferden til de spesifikke programmene som ga en negativ vurdering.</a:t>
            </a:r>
          </a:p>
          <a:p>
            <a:endParaRPr lang="nb-NO" b="0" i="0" u="none" strike="noStrike" baseline="0" dirty="0">
              <a:solidFill>
                <a:schemeClr val="tx1"/>
              </a:solidFill>
              <a:latin typeface="+mn-lt"/>
            </a:endParaRPr>
          </a:p>
        </p:txBody>
      </p:sp>
    </p:spTree>
    <p:extLst>
      <p:ext uri="{BB962C8B-B14F-4D97-AF65-F5344CB8AC3E}">
        <p14:creationId xmlns:p14="http://schemas.microsoft.com/office/powerpoint/2010/main" val="2196133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33496-1752-7430-5867-CFEB8B60C80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F5A3DB1-7874-D365-D078-D2F6C0C1324B}"/>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Hvordan man veileder kan ha mye å si</a:t>
            </a:r>
            <a:endParaRPr lang="nb-NO" dirty="0">
              <a:latin typeface="+mn-lt"/>
            </a:endParaRPr>
          </a:p>
        </p:txBody>
      </p:sp>
      <p:sp>
        <p:nvSpPr>
          <p:cNvPr id="3" name="Undertittel 2">
            <a:extLst>
              <a:ext uri="{FF2B5EF4-FFF2-40B4-BE49-F238E27FC236}">
                <a16:creationId xmlns:a16="http://schemas.microsoft.com/office/drawing/2014/main" id="{05A5B4A0-DF80-A37D-784C-B3E739EFB5AB}"/>
              </a:ext>
            </a:extLst>
          </p:cNvPr>
          <p:cNvSpPr>
            <a:spLocks noGrp="1"/>
          </p:cNvSpPr>
          <p:nvPr>
            <p:ph type="subTitle" idx="1"/>
          </p:nvPr>
        </p:nvSpPr>
        <p:spPr>
          <a:xfrm>
            <a:off x="692728" y="1568268"/>
            <a:ext cx="10560627" cy="5003359"/>
          </a:xfrm>
        </p:spPr>
        <p:txBody>
          <a:bodyPr>
            <a:noAutofit/>
          </a:bodyPr>
          <a:lstStyle/>
          <a:p>
            <a:r>
              <a:rPr lang="nb-NO" dirty="0">
                <a:solidFill>
                  <a:schemeClr val="tx2">
                    <a:lumMod val="75000"/>
                  </a:schemeClr>
                </a:solidFill>
              </a:rPr>
              <a:t>🎓 </a:t>
            </a:r>
            <a:r>
              <a:rPr lang="en-US" dirty="0">
                <a:solidFill>
                  <a:schemeClr val="tx2">
                    <a:lumMod val="75000"/>
                  </a:schemeClr>
                </a:solidFill>
              </a:rPr>
              <a:t>Inspirational or Demotivational: Experimental Evidence on the Impacts of Role Models</a:t>
            </a:r>
          </a:p>
          <a:p>
            <a:r>
              <a:rPr lang="en-US" dirty="0">
                <a:solidFill>
                  <a:schemeClr val="tx2">
                    <a:lumMod val="75000"/>
                  </a:schemeClr>
                </a:solidFill>
              </a:rPr>
              <a:t>(Aurelia Di, 2024)</a:t>
            </a:r>
          </a:p>
          <a:p>
            <a:endParaRPr lang="en-US" dirty="0">
              <a:solidFill>
                <a:schemeClr val="tx2">
                  <a:lumMod val="75000"/>
                </a:schemeClr>
              </a:solidFill>
            </a:endParaRPr>
          </a:p>
          <a:p>
            <a:pPr lvl="0" eaLnBrk="0" fontAlgn="base" hangingPunct="0">
              <a:lnSpc>
                <a:spcPct val="100000"/>
              </a:lnSpc>
              <a:spcBef>
                <a:spcPct val="0"/>
              </a:spcBef>
              <a:spcAft>
                <a:spcPct val="0"/>
              </a:spcAft>
            </a:pPr>
            <a:r>
              <a:rPr lang="nb-NO" altLang="nb-NO" b="1" dirty="0">
                <a:solidFill>
                  <a:schemeClr val="tx2">
                    <a:lumMod val="75000"/>
                  </a:schemeClr>
                </a:solidFill>
              </a:rPr>
              <a:t>Bakgrunn:</a:t>
            </a:r>
            <a:r>
              <a:rPr lang="nb-NO" altLang="nb-NO" dirty="0">
                <a:solidFill>
                  <a:schemeClr val="tx2">
                    <a:lumMod val="75000"/>
                  </a:schemeClr>
                </a:solidFill>
              </a:rPr>
              <a:t> Rollemodeller med høy prestasjon kan øke elevers ambisjoner og resultater, men kan også skade dem som ikke når målene sine.</a:t>
            </a:r>
          </a:p>
          <a:p>
            <a:pPr lvl="0" eaLnBrk="0" fontAlgn="base" hangingPunct="0">
              <a:lnSpc>
                <a:spcPct val="100000"/>
              </a:lnSpc>
              <a:spcBef>
                <a:spcPct val="0"/>
              </a:spcBef>
              <a:spcAft>
                <a:spcPct val="0"/>
              </a:spcAft>
            </a:pPr>
            <a:endParaRPr lang="nb-NO" altLang="nb-NO" b="1" dirty="0">
              <a:solidFill>
                <a:schemeClr val="tx2">
                  <a:lumMod val="75000"/>
                </a:schemeClr>
              </a:solidFill>
            </a:endParaRPr>
          </a:p>
          <a:p>
            <a:pPr lvl="0" eaLnBrk="0" fontAlgn="base" hangingPunct="0">
              <a:lnSpc>
                <a:spcPct val="100000"/>
              </a:lnSpc>
              <a:spcBef>
                <a:spcPct val="0"/>
              </a:spcBef>
              <a:spcAft>
                <a:spcPct val="0"/>
              </a:spcAft>
            </a:pPr>
            <a:r>
              <a:rPr lang="nb-NO" altLang="nb-NO" b="1" dirty="0">
                <a:solidFill>
                  <a:schemeClr val="tx2">
                    <a:lumMod val="75000"/>
                  </a:schemeClr>
                </a:solidFill>
              </a:rPr>
              <a:t>Formål:</a:t>
            </a:r>
            <a:r>
              <a:rPr lang="nb-NO" altLang="nb-NO" dirty="0">
                <a:solidFill>
                  <a:schemeClr val="tx2">
                    <a:lumMod val="75000"/>
                  </a:schemeClr>
                </a:solidFill>
              </a:rPr>
              <a:t> Studien undersøker hvilke egenskaper ved rollemodeller som påvirker deres evne til å forbedre akademiske prestasjoner.</a:t>
            </a:r>
          </a:p>
          <a:p>
            <a:pPr lvl="0" eaLnBrk="0" fontAlgn="base" hangingPunct="0">
              <a:lnSpc>
                <a:spcPct val="100000"/>
              </a:lnSpc>
              <a:spcBef>
                <a:spcPct val="0"/>
              </a:spcBef>
              <a:spcAft>
                <a:spcPct val="0"/>
              </a:spcAft>
            </a:pPr>
            <a:endParaRPr lang="nb-NO" altLang="nb-NO" b="1" dirty="0">
              <a:solidFill>
                <a:schemeClr val="tx2">
                  <a:lumMod val="75000"/>
                </a:schemeClr>
              </a:solidFill>
            </a:endParaRPr>
          </a:p>
          <a:p>
            <a:pPr lvl="0" eaLnBrk="0" fontAlgn="base" hangingPunct="0">
              <a:lnSpc>
                <a:spcPct val="100000"/>
              </a:lnSpc>
              <a:spcBef>
                <a:spcPct val="0"/>
              </a:spcBef>
              <a:spcAft>
                <a:spcPct val="0"/>
              </a:spcAft>
            </a:pPr>
            <a:r>
              <a:rPr lang="nb-NO" altLang="nb-NO" b="1" dirty="0">
                <a:solidFill>
                  <a:schemeClr val="tx2">
                    <a:lumMod val="75000"/>
                  </a:schemeClr>
                </a:solidFill>
              </a:rPr>
              <a:t>Metode:</a:t>
            </a:r>
            <a:r>
              <a:rPr lang="nb-NO" altLang="nb-NO" dirty="0">
                <a:solidFill>
                  <a:schemeClr val="tx2">
                    <a:lumMod val="75000"/>
                  </a:schemeClr>
                </a:solidFill>
              </a:rPr>
              <a:t> Et randomisert kontrollert forsøk ble gjennomført med elever fra fem ungdomsskoler i Kina.</a:t>
            </a:r>
          </a:p>
        </p:txBody>
      </p:sp>
    </p:spTree>
    <p:extLst>
      <p:ext uri="{BB962C8B-B14F-4D97-AF65-F5344CB8AC3E}">
        <p14:creationId xmlns:p14="http://schemas.microsoft.com/office/powerpoint/2010/main" val="4120305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E222E-CA6C-595F-687E-9B17E38BB9FD}"/>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8CAE8B3-A95B-866A-908F-49E8C62D4A41}"/>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Hvordan man veileder kan ha mye å si</a:t>
            </a:r>
            <a:endParaRPr lang="nb-NO" dirty="0">
              <a:latin typeface="+mn-lt"/>
            </a:endParaRPr>
          </a:p>
        </p:txBody>
      </p:sp>
      <p:sp>
        <p:nvSpPr>
          <p:cNvPr id="3" name="Undertittel 2">
            <a:extLst>
              <a:ext uri="{FF2B5EF4-FFF2-40B4-BE49-F238E27FC236}">
                <a16:creationId xmlns:a16="http://schemas.microsoft.com/office/drawing/2014/main" id="{ABE55157-6709-FCB4-8767-6D9EF6470C7F}"/>
              </a:ext>
            </a:extLst>
          </p:cNvPr>
          <p:cNvSpPr>
            <a:spLocks noGrp="1"/>
          </p:cNvSpPr>
          <p:nvPr>
            <p:ph type="subTitle" idx="1"/>
          </p:nvPr>
        </p:nvSpPr>
        <p:spPr>
          <a:xfrm>
            <a:off x="692728" y="1568268"/>
            <a:ext cx="10560627" cy="5003359"/>
          </a:xfrm>
        </p:spPr>
        <p:txBody>
          <a:bodyPr>
            <a:noAutofit/>
          </a:bodyPr>
          <a:lstStyle/>
          <a:p>
            <a:r>
              <a:rPr lang="nb-NO" b="1" dirty="0">
                <a:solidFill>
                  <a:schemeClr val="tx2">
                    <a:lumMod val="75000"/>
                  </a:schemeClr>
                </a:solidFill>
              </a:rPr>
              <a:t>🎓 </a:t>
            </a:r>
            <a:r>
              <a:rPr lang="en-US" b="1" dirty="0">
                <a:solidFill>
                  <a:schemeClr val="tx2">
                    <a:lumMod val="75000"/>
                  </a:schemeClr>
                </a:solidFill>
              </a:rPr>
              <a:t>Inspirational or Demotivational: Experimental Evidence on the Impacts of Role Models</a:t>
            </a:r>
          </a:p>
          <a:p>
            <a:r>
              <a:rPr lang="en-US" dirty="0">
                <a:solidFill>
                  <a:schemeClr val="tx2">
                    <a:lumMod val="75000"/>
                  </a:schemeClr>
                </a:solidFill>
              </a:rPr>
              <a:t>(Aurelia Di, 2024)</a:t>
            </a:r>
          </a:p>
          <a:p>
            <a:endParaRPr lang="en-US" dirty="0">
              <a:solidFill>
                <a:schemeClr val="tx2">
                  <a:lumMod val="75000"/>
                </a:schemeClr>
              </a:solidFill>
            </a:endParaRPr>
          </a:p>
          <a:p>
            <a:pPr lvl="0" eaLnBrk="0" fontAlgn="base" hangingPunct="0">
              <a:lnSpc>
                <a:spcPct val="100000"/>
              </a:lnSpc>
              <a:spcBef>
                <a:spcPct val="0"/>
              </a:spcBef>
              <a:spcAft>
                <a:spcPct val="0"/>
              </a:spcAft>
            </a:pPr>
            <a:r>
              <a:rPr lang="nb-NO" altLang="nb-NO" b="1" dirty="0">
                <a:solidFill>
                  <a:schemeClr val="tx2">
                    <a:lumMod val="75000"/>
                  </a:schemeClr>
                </a:solidFill>
              </a:rPr>
              <a:t>Funn:</a:t>
            </a:r>
            <a:endParaRPr lang="nb-NO" altLang="nb-NO" dirty="0">
              <a:solidFill>
                <a:schemeClr val="tx2">
                  <a:lumMod val="75000"/>
                </a:schemeClr>
              </a:solidFill>
            </a:endParaRPr>
          </a:p>
          <a:p>
            <a:pPr lvl="0" eaLnBrk="0" fontAlgn="base" hangingPunct="0">
              <a:lnSpc>
                <a:spcPct val="100000"/>
              </a:lnSpc>
              <a:spcBef>
                <a:spcPct val="0"/>
              </a:spcBef>
              <a:spcAft>
                <a:spcPct val="0"/>
              </a:spcAft>
            </a:pPr>
            <a:r>
              <a:rPr lang="nb-NO" altLang="nb-NO" dirty="0">
                <a:solidFill>
                  <a:schemeClr val="tx2">
                    <a:lumMod val="75000"/>
                  </a:schemeClr>
                </a:solidFill>
              </a:rPr>
              <a:t>Elever som møtte rollemodeller med gode karakterer forbedret testresultatene med 0,07–0,18 standardavvik.</a:t>
            </a:r>
          </a:p>
          <a:p>
            <a:pPr lvl="0" eaLnBrk="0" fontAlgn="base" hangingPunct="0">
              <a:lnSpc>
                <a:spcPct val="100000"/>
              </a:lnSpc>
              <a:spcBef>
                <a:spcPct val="0"/>
              </a:spcBef>
              <a:spcAft>
                <a:spcPct val="0"/>
              </a:spcAft>
            </a:pPr>
            <a:r>
              <a:rPr lang="nb-NO" dirty="0">
                <a:solidFill>
                  <a:schemeClr val="tx2">
                    <a:lumMod val="75000"/>
                  </a:schemeClr>
                </a:solidFill>
              </a:rPr>
              <a:t>Men for skoleprestasjonene til jenter som tidligere har gjort det svakt, påvirkes deres mentale helse negativt, ettersom disse jentene legger ned mer innsats, men likevel opplever at den forbedrede prestasjonen ikke lever opp til deres økte ambisjoner.</a:t>
            </a:r>
            <a:endParaRPr lang="nb-NO" altLang="nb-NO" dirty="0">
              <a:solidFill>
                <a:schemeClr val="tx2">
                  <a:lumMod val="75000"/>
                </a:schemeClr>
              </a:solidFill>
            </a:endParaRPr>
          </a:p>
          <a:p>
            <a:pPr lvl="0" eaLnBrk="0" fontAlgn="base" hangingPunct="0">
              <a:lnSpc>
                <a:spcPct val="100000"/>
              </a:lnSpc>
              <a:spcBef>
                <a:spcPct val="0"/>
              </a:spcBef>
              <a:spcAft>
                <a:spcPct val="0"/>
              </a:spcAft>
            </a:pPr>
            <a:endParaRPr lang="nb-NO" altLang="nb-NO" b="1" dirty="0">
              <a:solidFill>
                <a:schemeClr val="tx2">
                  <a:lumMod val="75000"/>
                </a:schemeClr>
              </a:solidFill>
            </a:endParaRPr>
          </a:p>
          <a:p>
            <a:pPr lvl="0" eaLnBrk="0" fontAlgn="base" hangingPunct="0">
              <a:lnSpc>
                <a:spcPct val="100000"/>
              </a:lnSpc>
              <a:spcBef>
                <a:spcPct val="0"/>
              </a:spcBef>
              <a:spcAft>
                <a:spcPct val="0"/>
              </a:spcAft>
            </a:pPr>
            <a:r>
              <a:rPr lang="nb-NO" altLang="nb-NO" b="1" dirty="0">
                <a:solidFill>
                  <a:schemeClr val="tx2">
                    <a:lumMod val="75000"/>
                  </a:schemeClr>
                </a:solidFill>
              </a:rPr>
              <a:t>Konklusjon:</a:t>
            </a:r>
            <a:r>
              <a:rPr lang="nb-NO" altLang="nb-NO" dirty="0">
                <a:solidFill>
                  <a:schemeClr val="tx2">
                    <a:lumMod val="75000"/>
                  </a:schemeClr>
                </a:solidFill>
              </a:rPr>
              <a:t> </a:t>
            </a:r>
            <a:r>
              <a:rPr lang="nb-NO" altLang="nb-NO" dirty="0" err="1">
                <a:solidFill>
                  <a:schemeClr val="tx2">
                    <a:lumMod val="75000"/>
                  </a:schemeClr>
                </a:solidFill>
              </a:rPr>
              <a:t>Høytpresterende</a:t>
            </a:r>
            <a:r>
              <a:rPr lang="nb-NO" altLang="nb-NO" dirty="0">
                <a:solidFill>
                  <a:schemeClr val="tx2">
                    <a:lumMod val="75000"/>
                  </a:schemeClr>
                </a:solidFill>
              </a:rPr>
              <a:t> rollemodeller øker prestasjoner, særlig blant </a:t>
            </a:r>
            <a:r>
              <a:rPr lang="nb-NO" altLang="nb-NO" dirty="0" err="1">
                <a:solidFill>
                  <a:schemeClr val="tx2">
                    <a:lumMod val="75000"/>
                  </a:schemeClr>
                </a:solidFill>
              </a:rPr>
              <a:t>lavtpresterende</a:t>
            </a:r>
            <a:r>
              <a:rPr lang="nb-NO" altLang="nb-NO" dirty="0">
                <a:solidFill>
                  <a:schemeClr val="tx2">
                    <a:lumMod val="75000"/>
                  </a:schemeClr>
                </a:solidFill>
              </a:rPr>
              <a:t> jenter, men kan svekke mental helse. Studien fremhever behovet for å balansere prestasjonsforbedring og psykisk velvære i slike tiltak.</a:t>
            </a:r>
          </a:p>
          <a:p>
            <a:endParaRPr lang="en-US" dirty="0">
              <a:solidFill>
                <a:schemeClr val="tx2">
                  <a:lumMod val="75000"/>
                </a:schemeClr>
              </a:solidFill>
            </a:endParaRPr>
          </a:p>
          <a:p>
            <a:endParaRPr lang="en-US" dirty="0"/>
          </a:p>
          <a:p>
            <a:endParaRPr lang="en-US" dirty="0"/>
          </a:p>
        </p:txBody>
      </p:sp>
    </p:spTree>
    <p:extLst>
      <p:ext uri="{BB962C8B-B14F-4D97-AF65-F5344CB8AC3E}">
        <p14:creationId xmlns:p14="http://schemas.microsoft.com/office/powerpoint/2010/main" val="350579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3112C-DD41-C955-66F6-BBB71D8ADC2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089D319-4571-A2E8-D3F0-AA89AB26E096}"/>
              </a:ext>
            </a:extLst>
          </p:cNvPr>
          <p:cNvSpPr>
            <a:spLocks noGrp="1"/>
          </p:cNvSpPr>
          <p:nvPr>
            <p:ph type="ctrTitle"/>
          </p:nvPr>
        </p:nvSpPr>
        <p:spPr>
          <a:xfrm>
            <a:off x="491559" y="370788"/>
            <a:ext cx="10560628" cy="737264"/>
          </a:xfrm>
        </p:spPr>
        <p:txBody>
          <a:bodyPr>
            <a:normAutofit/>
          </a:bodyPr>
          <a:lstStyle/>
          <a:p>
            <a:r>
              <a:rPr lang="nb-NO" dirty="0">
                <a:solidFill>
                  <a:srgbClr val="000000"/>
                </a:solidFill>
                <a:latin typeface="+mn-lt"/>
              </a:rPr>
              <a:t>Veiledning: viktig lærdom fra litteraturen</a:t>
            </a:r>
            <a:endParaRPr lang="nb-NO" dirty="0">
              <a:latin typeface="+mn-lt"/>
            </a:endParaRPr>
          </a:p>
        </p:txBody>
      </p:sp>
      <p:sp>
        <p:nvSpPr>
          <p:cNvPr id="3" name="Undertittel 2">
            <a:extLst>
              <a:ext uri="{FF2B5EF4-FFF2-40B4-BE49-F238E27FC236}">
                <a16:creationId xmlns:a16="http://schemas.microsoft.com/office/drawing/2014/main" id="{36C7A611-A630-8760-2FAE-4436BAF6BDA0}"/>
              </a:ext>
            </a:extLst>
          </p:cNvPr>
          <p:cNvSpPr>
            <a:spLocks noGrp="1"/>
          </p:cNvSpPr>
          <p:nvPr>
            <p:ph type="subTitle" idx="1"/>
          </p:nvPr>
        </p:nvSpPr>
        <p:spPr>
          <a:xfrm>
            <a:off x="692728" y="1568268"/>
            <a:ext cx="10560627" cy="5003359"/>
          </a:xfrm>
        </p:spPr>
        <p:txBody>
          <a:bodyPr>
            <a:noAutofit/>
          </a:bodyPr>
          <a:lstStyle/>
          <a:p>
            <a:pPr marL="285750" indent="-285750">
              <a:buFont typeface="Arial" panose="020B0604020202020204" pitchFamily="34" charset="0"/>
              <a:buChar char="•"/>
            </a:pPr>
            <a:r>
              <a:rPr lang="nb-NO" b="0" i="0" u="none" strike="noStrike" baseline="0" dirty="0">
                <a:solidFill>
                  <a:srgbClr val="000000"/>
                </a:solidFill>
                <a:latin typeface="+mn-lt"/>
              </a:rPr>
              <a:t>Mentor og veiledning i  </a:t>
            </a:r>
            <a:r>
              <a:rPr lang="nb-NO" b="0" i="0" u="none" strike="noStrike" baseline="0" dirty="0" err="1">
                <a:solidFill>
                  <a:srgbClr val="000000"/>
                </a:solidFill>
                <a:latin typeface="+mn-lt"/>
              </a:rPr>
              <a:t>skolenkan</a:t>
            </a:r>
            <a:r>
              <a:rPr lang="nb-NO" b="0" i="0" u="none" strike="noStrike" baseline="0" dirty="0">
                <a:solidFill>
                  <a:srgbClr val="000000"/>
                </a:solidFill>
                <a:latin typeface="+mn-lt"/>
              </a:rPr>
              <a:t> være veldig viktig for mange barns muligheter senere i livet, spesielt viktig for barn fra lavere sosioøkonomisk bakgrunn.</a:t>
            </a:r>
          </a:p>
          <a:p>
            <a:pPr marL="285750" indent="-285750">
              <a:buFont typeface="Arial" panose="020B0604020202020204" pitchFamily="34" charset="0"/>
              <a:buChar char="•"/>
            </a:pPr>
            <a:r>
              <a:rPr lang="nb-NO" b="0" i="0" u="none" strike="noStrike" baseline="0" dirty="0">
                <a:solidFill>
                  <a:srgbClr val="000000"/>
                </a:solidFill>
                <a:latin typeface="+mn-lt"/>
              </a:rPr>
              <a:t>Identifisere informasjon/misoppfatninger som en viktig hindring for valg. Spesielt er informasjon og tilgang på forbilder et hinder for barn fra lavere sosioøkonomisk bakgrunn.</a:t>
            </a:r>
          </a:p>
          <a:p>
            <a:pPr marL="285750" indent="-285750">
              <a:buFont typeface="Arial" panose="020B0604020202020204" pitchFamily="34" charset="0"/>
              <a:buChar char="•"/>
            </a:pPr>
            <a:r>
              <a:rPr lang="nb-NO" dirty="0">
                <a:solidFill>
                  <a:srgbClr val="000000"/>
                </a:solidFill>
                <a:latin typeface="+mn-lt"/>
              </a:rPr>
              <a:t>Gi informasjon basert på identifiserte informasjonshull. Viktig å vurdere om informasjonen kan føre til overtilpasning/feiltilpasning.</a:t>
            </a:r>
          </a:p>
          <a:p>
            <a:pPr marL="285750" indent="-285750">
              <a:buFont typeface="Arial" panose="020B0604020202020204" pitchFamily="34" charset="0"/>
              <a:buChar char="•"/>
            </a:pPr>
            <a:r>
              <a:rPr lang="nb-NO" b="0" i="0" u="none" strike="noStrike" baseline="0" dirty="0">
                <a:solidFill>
                  <a:srgbClr val="000000"/>
                </a:solidFill>
                <a:latin typeface="+mn-lt"/>
              </a:rPr>
              <a:t>Vurdere «</a:t>
            </a:r>
            <a:r>
              <a:rPr lang="nb-NO" b="0" i="0" u="none" strike="noStrike" baseline="0" dirty="0" err="1">
                <a:solidFill>
                  <a:srgbClr val="000000"/>
                </a:solidFill>
                <a:latin typeface="+mn-lt"/>
              </a:rPr>
              <a:t>biases</a:t>
            </a:r>
            <a:r>
              <a:rPr lang="nb-NO" b="0" i="0" u="none" strike="noStrike" baseline="0" dirty="0">
                <a:solidFill>
                  <a:srgbClr val="000000"/>
                </a:solidFill>
                <a:latin typeface="+mn-lt"/>
              </a:rPr>
              <a:t>» i hvordan informasjon blir kommunisert, for eksempel kjønn, sosioøkonomisk bakgrunn, type veiledning. Også </a:t>
            </a:r>
            <a:r>
              <a:rPr lang="nb-NO" b="0" i="0" u="none" strike="noStrike" baseline="0" dirty="0" err="1">
                <a:solidFill>
                  <a:srgbClr val="000000"/>
                </a:solidFill>
                <a:latin typeface="+mn-lt"/>
              </a:rPr>
              <a:t>identisert</a:t>
            </a:r>
            <a:r>
              <a:rPr lang="nb-NO" b="0" i="0" u="none" strike="noStrike" baseline="0" dirty="0">
                <a:solidFill>
                  <a:srgbClr val="000000"/>
                </a:solidFill>
                <a:latin typeface="+mn-lt"/>
              </a:rPr>
              <a:t> at vi alle har implisitte fordommer – ta </a:t>
            </a:r>
            <a:r>
              <a:rPr lang="nb-NO" dirty="0">
                <a:solidFill>
                  <a:srgbClr val="000000"/>
                </a:solidFill>
                <a:latin typeface="+mn-lt"/>
              </a:rPr>
              <a:t>en test?(Harvard </a:t>
            </a:r>
            <a:r>
              <a:rPr lang="nb-NO" dirty="0" err="1">
                <a:solidFill>
                  <a:srgbClr val="000000"/>
                </a:solidFill>
                <a:latin typeface="+mn-lt"/>
              </a:rPr>
              <a:t>implicit</a:t>
            </a:r>
            <a:r>
              <a:rPr lang="nb-NO" dirty="0">
                <a:solidFill>
                  <a:srgbClr val="000000"/>
                </a:solidFill>
                <a:latin typeface="+mn-lt"/>
              </a:rPr>
              <a:t> association test) </a:t>
            </a:r>
            <a:r>
              <a:rPr lang="nb-NO" dirty="0">
                <a:solidFill>
                  <a:srgbClr val="000000"/>
                </a:solidFill>
                <a:latin typeface="+mn-lt"/>
                <a:hlinkClick r:id="rId3"/>
              </a:rPr>
              <a:t>https://implicit.harvard.edu/implicit/takeatest.html</a:t>
            </a:r>
            <a:endParaRPr lang="nb-NO" dirty="0">
              <a:solidFill>
                <a:srgbClr val="000000"/>
              </a:solidFill>
              <a:latin typeface="+mn-lt"/>
            </a:endParaRPr>
          </a:p>
          <a:p>
            <a:pPr marL="285750" indent="-285750">
              <a:buFont typeface="Arial" panose="020B0604020202020204" pitchFamily="34" charset="0"/>
              <a:buChar char="•"/>
            </a:pPr>
            <a:endParaRPr lang="nb-NO" b="0" i="0" u="none" strike="noStrike" baseline="0" dirty="0">
              <a:solidFill>
                <a:srgbClr val="000000"/>
              </a:solidFill>
              <a:latin typeface="+mn-lt"/>
            </a:endParaRPr>
          </a:p>
          <a:p>
            <a:endParaRPr lang="nb-NO" b="0" i="0" u="none" strike="noStrike" baseline="0" dirty="0">
              <a:solidFill>
                <a:srgbClr val="000000"/>
              </a:solidFill>
              <a:latin typeface="+mn-lt"/>
            </a:endParaRPr>
          </a:p>
        </p:txBody>
      </p:sp>
    </p:spTree>
    <p:extLst>
      <p:ext uri="{BB962C8B-B14F-4D97-AF65-F5344CB8AC3E}">
        <p14:creationId xmlns:p14="http://schemas.microsoft.com/office/powerpoint/2010/main" val="57314329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2.utkast" id="{27365ED7-ED69-3149-B908-DEB357EE5FAB}" vid="{E22CA7DA-52FE-D640-8960-0504AE33E29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BFC44EEB4F1CC47A16CD8BF1F0DBA6F" ma:contentTypeVersion="29" ma:contentTypeDescription="Opprett et nytt dokument." ma:contentTypeScope="" ma:versionID="4960201718236bb946aa9f25c8fa44ee">
  <xsd:schema xmlns:xsd="http://www.w3.org/2001/XMLSchema" xmlns:xs="http://www.w3.org/2001/XMLSchema" xmlns:p="http://schemas.microsoft.com/office/2006/metadata/properties" xmlns:ns1="http://schemas.microsoft.com/sharepoint/v3" xmlns:ns2="http://schemas.microsoft.com/sharepoint/v3/fields" xmlns:ns3="eecd95bd-6932-469c-967f-6aa460883e0e" xmlns:ns4="864dbcc5-bdb3-45b4-807a-8e67d8aa8de1" targetNamespace="http://schemas.microsoft.com/office/2006/metadata/properties" ma:root="true" ma:fieldsID="3a037ca9b698b9364aed11b55874ca04" ns1:_="" ns2:_="" ns3:_="" ns4:_="">
    <xsd:import namespace="http://schemas.microsoft.com/sharepoint/v3"/>
    <xsd:import namespace="http://schemas.microsoft.com/sharepoint/v3/fields"/>
    <xsd:import namespace="eecd95bd-6932-469c-967f-6aa460883e0e"/>
    <xsd:import namespace="864dbcc5-bdb3-45b4-807a-8e67d8aa8de1"/>
    <xsd:element name="properties">
      <xsd:complexType>
        <xsd:sequence>
          <xsd:element name="documentManagement">
            <xsd:complexType>
              <xsd:all>
                <xsd:element ref="ns2:Location" minOccurs="0"/>
                <xsd:element ref="ns1:Company" minOccurs="0"/>
                <xsd:element ref="ns3:Filst_x00f8_rrelse" minOccurs="0"/>
                <xsd:element ref="ns3:Location"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4:SharedWithUsers" minOccurs="0"/>
                <xsd:element ref="ns4:SharedWithDetails" minOccurs="0"/>
                <xsd:element ref="ns3:MediaLengthInSeconds" minOccurs="0"/>
                <xsd:element ref="ns4:TaxKeywordTaxHTField" minOccurs="0"/>
                <xsd:element ref="ns4:TaxCatchAll" minOccurs="0"/>
                <xsd:element ref="ns1:ol_Department"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pany" ma:index="4" nillable="true" ma:displayName="Firma" ma:indexed="true" ma:internalName="Company">
      <xsd:simpleType>
        <xsd:restriction base="dms:Text">
          <xsd:maxLength value="255"/>
        </xsd:restriction>
      </xsd:simpleType>
    </xsd:element>
    <xsd:element name="ol_Department" ma:index="30" nillable="true" ma:displayName="Avdeling" ma:description="" ma:indexed="true" ma:internalName="ol_Departmen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Location" ma:index="2" nillable="true" ma:displayName="Plassering" ma:description="" ma:indexed="true" ma:internalName="Location0">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d95bd-6932-469c-967f-6aa460883e0e" elementFormDefault="qualified">
    <xsd:import namespace="http://schemas.microsoft.com/office/2006/documentManagement/types"/>
    <xsd:import namespace="http://schemas.microsoft.com/office/infopath/2007/PartnerControls"/>
    <xsd:element name="Filst_x00f8_rrelse" ma:index="6" nillable="true" ma:displayName="Filstørrelse" ma:internalName="Filst_x00f8_rrelse">
      <xsd:simpleType>
        <xsd:restriction base="dms:Text">
          <xsd:maxLength value="255"/>
        </xsd:restriction>
      </xsd:simpleType>
    </xsd:element>
    <xsd:element name="Location" ma:index="7" nillable="true" ma:displayName="Location" ma:format="Dropdown" ma:internalName="Location">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32" nillable="true" ma:taxonomy="true" ma:internalName="lcf76f155ced4ddcb4097134ff3c332f" ma:taxonomyFieldName="MediaServiceImageTags" ma:displayName="Bildemerkelapper" ma:readOnly="false" ma:fieldId="{5cf76f15-5ced-4ddc-b409-7134ff3c332f}" ma:taxonomyMulti="true" ma:sspId="b2e36a24-c04e-4ae7-bfc1-53640ad136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4dbcc5-bdb3-45b4-807a-8e67d8aa8de1" elementFormDefault="qualified">
    <xsd:import namespace="http://schemas.microsoft.com/office/2006/documentManagement/types"/>
    <xsd:import namespace="http://schemas.microsoft.com/office/infopath/2007/PartnerControls"/>
    <xsd:element name="SharedWithUsers" ma:index="2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Delingsdetaljer" ma:internalName="SharedWithDetails" ma:readOnly="true">
      <xsd:simpleType>
        <xsd:restriction base="dms:Note">
          <xsd:maxLength value="255"/>
        </xsd:restriction>
      </xsd:simpleType>
    </xsd:element>
    <xsd:element name="TaxKeywordTaxHTField" ma:index="25" nillable="true" ma:taxonomy="true" ma:internalName="TaxKeywordTaxHTField" ma:taxonomyFieldName="TaxKeyword" ma:displayName="Organisasjonsnøkkelord" ma:fieldId="{23f27201-bee3-471e-b2e7-b64fd8b7ca38}" ma:taxonomyMulti="true" ma:sspId="b2e36a24-c04e-4ae7-bfc1-53640ad1365b" ma:termSetId="00000000-0000-0000-0000-000000000000" ma:anchorId="00000000-0000-0000-0000-000000000000" ma:open="true" ma:isKeyword="true">
      <xsd:complexType>
        <xsd:sequence>
          <xsd:element ref="pc:Terms" minOccurs="0" maxOccurs="1"/>
        </xsd:sequence>
      </xsd:complexType>
    </xsd:element>
    <xsd:element name="TaxCatchAll" ma:index="26" nillable="true" ma:displayName="Taxonomy Catch All Column" ma:hidden="true" ma:list="{bdd76b3d-3f50-4ce7-9b01-35f700ab2103}" ma:internalName="TaxCatchAll" ma:showField="CatchAllData" ma:web="864dbcc5-bdb3-45b4-807a-8e67d8aa8d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7" ma:displayName="Innholdstype"/>
        <xsd:element ref="dc:title" minOccurs="0" maxOccurs="1" ma:index="5" ma:displayName="Tittel"/>
        <xsd:element ref="dc:subject" minOccurs="0" maxOccurs="1" ma:index="1" ma:displayName="Emne"/>
        <xsd:element ref="dc:description" minOccurs="0" maxOccurs="1"/>
        <xsd:element name="keywords" minOccurs="0" maxOccurs="1" type="xsd:string"/>
        <xsd:element ref="dc:language" minOccurs="0" maxOccurs="1"/>
        <xsd:element name="category" minOccurs="0" maxOccurs="1" type="xsd:string" ma:index="3" ma:displayName="Kategori"/>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pany xmlns="http://schemas.microsoft.com/sharepoint/v3" xsi:nil="true"/>
    <lcf76f155ced4ddcb4097134ff3c332f xmlns="eecd95bd-6932-469c-967f-6aa460883e0e">
      <Terms xmlns="http://schemas.microsoft.com/office/infopath/2007/PartnerControls"/>
    </lcf76f155ced4ddcb4097134ff3c332f>
    <Location xmlns="eecd95bd-6932-469c-967f-6aa460883e0e" xsi:nil="true"/>
    <TaxCatchAll xmlns="864dbcc5-bdb3-45b4-807a-8e67d8aa8de1" xsi:nil="true"/>
    <TaxKeywordTaxHTField xmlns="864dbcc5-bdb3-45b4-807a-8e67d8aa8de1">
      <Terms xmlns="http://schemas.microsoft.com/office/infopath/2007/PartnerControls"/>
    </TaxKeywordTaxHTField>
    <Location xmlns="http://schemas.microsoft.com/sharepoint/v3/fields" xsi:nil="true"/>
    <Filst_x00f8_rrelse xmlns="eecd95bd-6932-469c-967f-6aa460883e0e" xsi:nil="true"/>
    <ol_Department xmlns="http://schemas.microsoft.com/sharepoint/v3" xsi:nil="true"/>
  </documentManagement>
</p:properties>
</file>

<file path=customXml/itemProps1.xml><?xml version="1.0" encoding="utf-8"?>
<ds:datastoreItem xmlns:ds="http://schemas.openxmlformats.org/officeDocument/2006/customXml" ds:itemID="{F0631929-4994-400F-9848-010760374244}"/>
</file>

<file path=customXml/itemProps2.xml><?xml version="1.0" encoding="utf-8"?>
<ds:datastoreItem xmlns:ds="http://schemas.openxmlformats.org/officeDocument/2006/customXml" ds:itemID="{6990C008-36ED-47E0-94BE-62DDCE149E2A}"/>
</file>

<file path=customXml/itemProps3.xml><?xml version="1.0" encoding="utf-8"?>
<ds:datastoreItem xmlns:ds="http://schemas.openxmlformats.org/officeDocument/2006/customXml" ds:itemID="{3A8094E1-2CE5-4DA2-8225-DAC2C1EB3010}"/>
</file>

<file path=docProps/app.xml><?xml version="1.0" encoding="utf-8"?>
<Properties xmlns="http://schemas.openxmlformats.org/officeDocument/2006/extended-properties" xmlns:vt="http://schemas.openxmlformats.org/officeDocument/2006/docPropsVTypes">
  <Template>KD_Ekspertgruppe_PPT_mal</Template>
  <TotalTime>1589</TotalTime>
  <Words>1852</Words>
  <Application>Microsoft Office PowerPoint</Application>
  <PresentationFormat>Widescreen</PresentationFormat>
  <Paragraphs>148</Paragraphs>
  <Slides>17</Slides>
  <Notes>15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Arial</vt:lpstr>
      <vt:lpstr>Calibri</vt:lpstr>
      <vt:lpstr>Open Sans</vt:lpstr>
      <vt:lpstr>Wingdings</vt:lpstr>
      <vt:lpstr>Office-tema</vt:lpstr>
      <vt:lpstr>Acrobat Document</vt:lpstr>
      <vt:lpstr>Redusere ulikhet gjennom utdanning og veiledning Katrine V. Løken, Professor, NHH   </vt:lpstr>
      <vt:lpstr>Bakgrunn</vt:lpstr>
      <vt:lpstr>Det er særlig urovekkende at sosiale forskjeller har økt de siste årene og har en tendens til å bli sterkere utover i utdanningsløpet </vt:lpstr>
      <vt:lpstr>Identifiserte utfordringer i dagens skole i et likeverdighetsperspektiv</vt:lpstr>
      <vt:lpstr>Ekspertgruppens hovedanbefalinger</vt:lpstr>
      <vt:lpstr>Systematisk (inkludert målrettet) trening på sosioemosjonelle ferdigheter i skolen</vt:lpstr>
      <vt:lpstr>Nyttekostnad: Systematisk trening på SEL i skolen</vt:lpstr>
      <vt:lpstr>Forskning på veiledning</vt:lpstr>
      <vt:lpstr>Forskning på veiledning/mentoring</vt:lpstr>
      <vt:lpstr>Forskning på veiledning/mentoring</vt:lpstr>
      <vt:lpstr>Forskning på veiledning/mentoring</vt:lpstr>
      <vt:lpstr>Forskning på veiledning/mentoring</vt:lpstr>
      <vt:lpstr>Veiledning kan slå feil vei</vt:lpstr>
      <vt:lpstr>Veiledning kan slå feil vei</vt:lpstr>
      <vt:lpstr>Hvordan man veileder kan ha mye å si</vt:lpstr>
      <vt:lpstr>Hvordan man veileder kan ha mye å si</vt:lpstr>
      <vt:lpstr>Veiledning: viktig lærdom fra litteraturen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Klikk for å redigere tittelstil på ev to linjer</dc:title>
  <dc:creator>Rønning Marte</dc:creator>
  <cp:lastModifiedBy>Katrine Vellesen Løken</cp:lastModifiedBy>
  <cp:revision>258</cp:revision>
  <dcterms:created xsi:type="dcterms:W3CDTF">2023-08-18T07:57:24Z</dcterms:created>
  <dcterms:modified xsi:type="dcterms:W3CDTF">2025-11-07T09:28:51Z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0x0101001BFC44EEB4F1CC47A16CD8BF1F0DBA6F</vt:lpwstr>
  </property>
  <property fmtid="{D5CDD505-2E9C-101B-9397-08002B2CF9AE}" pid="3" name="TaxKeyword">
    <vt:lpwstr/>
  </property>
</Properties>
</file>