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63" r:id="rId3"/>
    <p:sldId id="264" r:id="rId4"/>
    <p:sldId id="4532" r:id="rId5"/>
    <p:sldId id="4490" r:id="rId6"/>
    <p:sldId id="4663" r:id="rId7"/>
    <p:sldId id="4664" r:id="rId8"/>
    <p:sldId id="4665" r:id="rId9"/>
    <p:sldId id="4612" r:id="rId10"/>
    <p:sldId id="4530" r:id="rId11"/>
    <p:sldId id="4693" r:id="rId12"/>
    <p:sldId id="363" r:id="rId13"/>
    <p:sldId id="4672" r:id="rId14"/>
    <p:sldId id="4559" r:id="rId15"/>
    <p:sldId id="276" r:id="rId16"/>
    <p:sldId id="275" r:id="rId17"/>
    <p:sldId id="4594" r:id="rId18"/>
    <p:sldId id="4583" r:id="rId19"/>
    <p:sldId id="4595" r:id="rId20"/>
    <p:sldId id="4671" r:id="rId21"/>
    <p:sldId id="4687" r:id="rId22"/>
    <p:sldId id="4691" r:id="rId23"/>
    <p:sldId id="4697" r:id="rId24"/>
    <p:sldId id="4698" r:id="rId25"/>
    <p:sldId id="4695" r:id="rId26"/>
    <p:sldId id="4699" r:id="rId27"/>
    <p:sldId id="4700" r:id="rId28"/>
    <p:sldId id="296" r:id="rId29"/>
    <p:sldId id="4703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3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38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 Monrad Schei" userId="7afe6dda-9b57-4d9c-9d0c-ed2e10968b70" providerId="ADAL" clId="{8BE083AC-6F00-4F36-90D4-7CBB2F409FC4}"/>
    <pc:docChg chg="custSel delSld modSld">
      <pc:chgData name="Odin Monrad Schei" userId="7afe6dda-9b57-4d9c-9d0c-ed2e10968b70" providerId="ADAL" clId="{8BE083AC-6F00-4F36-90D4-7CBB2F409FC4}" dt="2025-11-11T13:54:42.554" v="17" actId="47"/>
      <pc:docMkLst>
        <pc:docMk/>
      </pc:docMkLst>
      <pc:sldChg chg="modSp mod">
        <pc:chgData name="Odin Monrad Schei" userId="7afe6dda-9b57-4d9c-9d0c-ed2e10968b70" providerId="ADAL" clId="{8BE083AC-6F00-4F36-90D4-7CBB2F409FC4}" dt="2025-11-11T13:54:25.248" v="15" actId="6549"/>
        <pc:sldMkLst>
          <pc:docMk/>
          <pc:sldMk cId="2293867958" sldId="256"/>
        </pc:sldMkLst>
        <pc:spChg chg="mod">
          <ac:chgData name="Odin Monrad Schei" userId="7afe6dda-9b57-4d9c-9d0c-ed2e10968b70" providerId="ADAL" clId="{8BE083AC-6F00-4F36-90D4-7CBB2F409FC4}" dt="2025-11-11T13:54:25.248" v="15" actId="6549"/>
          <ac:spMkLst>
            <pc:docMk/>
            <pc:sldMk cId="2293867958" sldId="256"/>
            <ac:spMk id="3" creationId="{8145E485-AACB-489A-876C-AC6F1D9E4847}"/>
          </ac:spMkLst>
        </pc:spChg>
      </pc:sldChg>
      <pc:sldChg chg="del">
        <pc:chgData name="Odin Monrad Schei" userId="7afe6dda-9b57-4d9c-9d0c-ed2e10968b70" providerId="ADAL" clId="{8BE083AC-6F00-4F36-90D4-7CBB2F409FC4}" dt="2025-11-11T13:52:14.126" v="1" actId="47"/>
        <pc:sldMkLst>
          <pc:docMk/>
          <pc:sldMk cId="3795406207" sldId="257"/>
        </pc:sldMkLst>
      </pc:sldChg>
      <pc:sldChg chg="del">
        <pc:chgData name="Odin Monrad Schei" userId="7afe6dda-9b57-4d9c-9d0c-ed2e10968b70" providerId="ADAL" clId="{8BE083AC-6F00-4F36-90D4-7CBB2F409FC4}" dt="2025-11-11T13:52:10.828" v="0" actId="47"/>
        <pc:sldMkLst>
          <pc:docMk/>
          <pc:sldMk cId="3359002546" sldId="258"/>
        </pc:sldMkLst>
      </pc:sldChg>
      <pc:sldChg chg="del">
        <pc:chgData name="Odin Monrad Schei" userId="7afe6dda-9b57-4d9c-9d0c-ed2e10968b70" providerId="ADAL" clId="{8BE083AC-6F00-4F36-90D4-7CBB2F409FC4}" dt="2025-11-11T13:52:15.194" v="2" actId="47"/>
        <pc:sldMkLst>
          <pc:docMk/>
          <pc:sldMk cId="984935523" sldId="259"/>
        </pc:sldMkLst>
      </pc:sldChg>
      <pc:sldChg chg="del">
        <pc:chgData name="Odin Monrad Schei" userId="7afe6dda-9b57-4d9c-9d0c-ed2e10968b70" providerId="ADAL" clId="{8BE083AC-6F00-4F36-90D4-7CBB2F409FC4}" dt="2025-11-11T13:52:23.882" v="5" actId="47"/>
        <pc:sldMkLst>
          <pc:docMk/>
          <pc:sldMk cId="3792442938" sldId="260"/>
        </pc:sldMkLst>
      </pc:sldChg>
      <pc:sldChg chg="del">
        <pc:chgData name="Odin Monrad Schei" userId="7afe6dda-9b57-4d9c-9d0c-ed2e10968b70" providerId="ADAL" clId="{8BE083AC-6F00-4F36-90D4-7CBB2F409FC4}" dt="2025-11-11T13:52:24.784" v="6" actId="47"/>
        <pc:sldMkLst>
          <pc:docMk/>
          <pc:sldMk cId="1742956746" sldId="261"/>
        </pc:sldMkLst>
      </pc:sldChg>
      <pc:sldChg chg="del">
        <pc:chgData name="Odin Monrad Schei" userId="7afe6dda-9b57-4d9c-9d0c-ed2e10968b70" providerId="ADAL" clId="{8BE083AC-6F00-4F36-90D4-7CBB2F409FC4}" dt="2025-11-11T13:52:25.779" v="7" actId="47"/>
        <pc:sldMkLst>
          <pc:docMk/>
          <pc:sldMk cId="3410453863" sldId="262"/>
        </pc:sldMkLst>
      </pc:sldChg>
      <pc:sldChg chg="del">
        <pc:chgData name="Odin Monrad Schei" userId="7afe6dda-9b57-4d9c-9d0c-ed2e10968b70" providerId="ADAL" clId="{8BE083AC-6F00-4F36-90D4-7CBB2F409FC4}" dt="2025-11-11T13:54:42.554" v="17" actId="47"/>
        <pc:sldMkLst>
          <pc:docMk/>
          <pc:sldMk cId="966041615" sldId="4540"/>
        </pc:sldMkLst>
      </pc:sldChg>
      <pc:sldChg chg="del">
        <pc:chgData name="Odin Monrad Schei" userId="7afe6dda-9b57-4d9c-9d0c-ed2e10968b70" providerId="ADAL" clId="{8BE083AC-6F00-4F36-90D4-7CBB2F409FC4}" dt="2025-11-11T13:52:16.353" v="3" actId="47"/>
        <pc:sldMkLst>
          <pc:docMk/>
          <pc:sldMk cId="4241908811" sldId="4578"/>
        </pc:sldMkLst>
      </pc:sldChg>
      <pc:sldChg chg="del">
        <pc:chgData name="Odin Monrad Schei" userId="7afe6dda-9b57-4d9c-9d0c-ed2e10968b70" providerId="ADAL" clId="{8BE083AC-6F00-4F36-90D4-7CBB2F409FC4}" dt="2025-11-11T13:52:22.215" v="4" actId="47"/>
        <pc:sldMkLst>
          <pc:docMk/>
          <pc:sldMk cId="901867102" sldId="4668"/>
        </pc:sldMkLst>
      </pc:sldChg>
      <pc:sldChg chg="delSp del mod">
        <pc:chgData name="Odin Monrad Schei" userId="7afe6dda-9b57-4d9c-9d0c-ed2e10968b70" providerId="ADAL" clId="{8BE083AC-6F00-4F36-90D4-7CBB2F409FC4}" dt="2025-11-11T13:53:11.867" v="11" actId="47"/>
        <pc:sldMkLst>
          <pc:docMk/>
          <pc:sldMk cId="3299031307" sldId="4669"/>
        </pc:sldMkLst>
        <pc:picChg chg="del">
          <ac:chgData name="Odin Monrad Schei" userId="7afe6dda-9b57-4d9c-9d0c-ed2e10968b70" providerId="ADAL" clId="{8BE083AC-6F00-4F36-90D4-7CBB2F409FC4}" dt="2025-11-11T13:53:01.255" v="10" actId="478"/>
          <ac:picMkLst>
            <pc:docMk/>
            <pc:sldMk cId="3299031307" sldId="4669"/>
            <ac:picMk id="4" creationId="{5D4D6904-337B-4950-D18A-392F2DBD4EB3}"/>
          </ac:picMkLst>
        </pc:picChg>
      </pc:sldChg>
      <pc:sldChg chg="del">
        <pc:chgData name="Odin Monrad Schei" userId="7afe6dda-9b57-4d9c-9d0c-ed2e10968b70" providerId="ADAL" clId="{8BE083AC-6F00-4F36-90D4-7CBB2F409FC4}" dt="2025-11-11T13:52:26.661" v="8" actId="47"/>
        <pc:sldMkLst>
          <pc:docMk/>
          <pc:sldMk cId="459945867" sldId="4674"/>
        </pc:sldMkLst>
      </pc:sldChg>
      <pc:sldChg chg="del">
        <pc:chgData name="Odin Monrad Schei" userId="7afe6dda-9b57-4d9c-9d0c-ed2e10968b70" providerId="ADAL" clId="{8BE083AC-6F00-4F36-90D4-7CBB2F409FC4}" dt="2025-11-11T13:52:56.049" v="9" actId="47"/>
        <pc:sldMkLst>
          <pc:docMk/>
          <pc:sldMk cId="3795036917" sldId="4676"/>
        </pc:sldMkLst>
      </pc:sldChg>
      <pc:sldChg chg="del">
        <pc:chgData name="Odin Monrad Schei" userId="7afe6dda-9b57-4d9c-9d0c-ed2e10968b70" providerId="ADAL" clId="{8BE083AC-6F00-4F36-90D4-7CBB2F409FC4}" dt="2025-11-11T13:52:56.049" v="9" actId="47"/>
        <pc:sldMkLst>
          <pc:docMk/>
          <pc:sldMk cId="2529459235" sldId="4679"/>
        </pc:sldMkLst>
      </pc:sldChg>
      <pc:sldChg chg="del">
        <pc:chgData name="Odin Monrad Schei" userId="7afe6dda-9b57-4d9c-9d0c-ed2e10968b70" providerId="ADAL" clId="{8BE083AC-6F00-4F36-90D4-7CBB2F409FC4}" dt="2025-11-11T13:52:56.049" v="9" actId="47"/>
        <pc:sldMkLst>
          <pc:docMk/>
          <pc:sldMk cId="2535758934" sldId="4681"/>
        </pc:sldMkLst>
      </pc:sldChg>
      <pc:sldChg chg="del">
        <pc:chgData name="Odin Monrad Schei" userId="7afe6dda-9b57-4d9c-9d0c-ed2e10968b70" providerId="ADAL" clId="{8BE083AC-6F00-4F36-90D4-7CBB2F409FC4}" dt="2025-11-11T13:52:56.049" v="9" actId="47"/>
        <pc:sldMkLst>
          <pc:docMk/>
          <pc:sldMk cId="522002443" sldId="4685"/>
        </pc:sldMkLst>
      </pc:sldChg>
      <pc:sldChg chg="del">
        <pc:chgData name="Odin Monrad Schei" userId="7afe6dda-9b57-4d9c-9d0c-ed2e10968b70" providerId="ADAL" clId="{8BE083AC-6F00-4F36-90D4-7CBB2F409FC4}" dt="2025-11-11T13:52:56.049" v="9" actId="47"/>
        <pc:sldMkLst>
          <pc:docMk/>
          <pc:sldMk cId="133586949" sldId="4694"/>
        </pc:sldMkLst>
      </pc:sldChg>
      <pc:sldChg chg="del">
        <pc:chgData name="Odin Monrad Schei" userId="7afe6dda-9b57-4d9c-9d0c-ed2e10968b70" providerId="ADAL" clId="{8BE083AC-6F00-4F36-90D4-7CBB2F409FC4}" dt="2025-11-11T13:52:56.049" v="9" actId="47"/>
        <pc:sldMkLst>
          <pc:docMk/>
          <pc:sldMk cId="973297043" sldId="4696"/>
        </pc:sldMkLst>
      </pc:sldChg>
      <pc:sldChg chg="del">
        <pc:chgData name="Odin Monrad Schei" userId="7afe6dda-9b57-4d9c-9d0c-ed2e10968b70" providerId="ADAL" clId="{8BE083AC-6F00-4F36-90D4-7CBB2F409FC4}" dt="2025-11-11T13:54:38.131" v="16" actId="47"/>
        <pc:sldMkLst>
          <pc:docMk/>
          <pc:sldMk cId="1410506566" sldId="4701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9E9BB9-D50E-427E-8F89-87A6C8D4DB8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C21C5AA2-0659-4586-AA97-B3AA56916E4E}">
      <dgm:prSet/>
      <dgm:spPr/>
      <dgm:t>
        <a:bodyPr/>
        <a:lstStyle/>
        <a:p>
          <a:r>
            <a:rPr lang="en-US" err="1"/>
            <a:t>Personopplysninger</a:t>
          </a:r>
          <a:r>
            <a:rPr lang="en-US"/>
            <a:t> – </a:t>
          </a:r>
          <a:r>
            <a:rPr lang="en-US" err="1"/>
            <a:t>sensitiv</a:t>
          </a:r>
          <a:r>
            <a:rPr lang="en-US"/>
            <a:t> </a:t>
          </a:r>
          <a:r>
            <a:rPr lang="en-US" err="1"/>
            <a:t>eller</a:t>
          </a:r>
          <a:r>
            <a:rPr lang="en-US"/>
            <a:t> </a:t>
          </a:r>
          <a:r>
            <a:rPr lang="en-US" err="1"/>
            <a:t>sporbar</a:t>
          </a:r>
          <a:r>
            <a:rPr lang="en-US"/>
            <a:t> data</a:t>
          </a:r>
        </a:p>
      </dgm:t>
    </dgm:pt>
    <dgm:pt modelId="{D6E2E48B-9633-4F18-ABC8-9C2498B03993}" type="parTrans" cxnId="{78D81987-FCD0-4029-BDF3-C780D9E498E6}">
      <dgm:prSet/>
      <dgm:spPr/>
      <dgm:t>
        <a:bodyPr/>
        <a:lstStyle/>
        <a:p>
          <a:endParaRPr lang="en-US"/>
        </a:p>
      </dgm:t>
    </dgm:pt>
    <dgm:pt modelId="{9BD8D784-B5CD-4CD0-9CF6-D124F46B4BAE}" type="sibTrans" cxnId="{78D81987-FCD0-4029-BDF3-C780D9E498E6}">
      <dgm:prSet/>
      <dgm:spPr/>
      <dgm:t>
        <a:bodyPr/>
        <a:lstStyle/>
        <a:p>
          <a:endParaRPr lang="en-US"/>
        </a:p>
      </dgm:t>
    </dgm:pt>
    <dgm:pt modelId="{AB7F94FB-FDA1-495F-8520-C0E827B2CF6D}">
      <dgm:prSet/>
      <dgm:spPr/>
      <dgm:t>
        <a:bodyPr/>
        <a:lstStyle/>
        <a:p>
          <a:r>
            <a:rPr lang="en-US" err="1"/>
            <a:t>Opphavsrettsbeskyttet</a:t>
          </a:r>
          <a:r>
            <a:rPr lang="en-US"/>
            <a:t> </a:t>
          </a:r>
          <a:r>
            <a:rPr lang="en-US" err="1"/>
            <a:t>materiale</a:t>
          </a:r>
          <a:r>
            <a:rPr lang="en-US"/>
            <a:t> –</a:t>
          </a:r>
          <a:r>
            <a:rPr lang="nb-NO"/>
            <a:t> bøker, lukkede nettsider osv.</a:t>
          </a:r>
          <a:r>
            <a:rPr lang="en-US"/>
            <a:t> </a:t>
          </a:r>
        </a:p>
      </dgm:t>
    </dgm:pt>
    <dgm:pt modelId="{74E239E2-73D4-443C-B5F0-A99C5CFA1328}" type="parTrans" cxnId="{02C22ABA-6AFC-47B3-8273-E4BE747D0A56}">
      <dgm:prSet/>
      <dgm:spPr/>
      <dgm:t>
        <a:bodyPr/>
        <a:lstStyle/>
        <a:p>
          <a:endParaRPr lang="en-US"/>
        </a:p>
      </dgm:t>
    </dgm:pt>
    <dgm:pt modelId="{3245E988-10E7-4E1F-98F1-C89883222856}" type="sibTrans" cxnId="{02C22ABA-6AFC-47B3-8273-E4BE747D0A56}">
      <dgm:prSet/>
      <dgm:spPr/>
      <dgm:t>
        <a:bodyPr/>
        <a:lstStyle/>
        <a:p>
          <a:endParaRPr lang="en-US"/>
        </a:p>
      </dgm:t>
    </dgm:pt>
    <dgm:pt modelId="{C97EEC4A-D581-4036-ABE1-70AE9EA6682F}">
      <dgm:prSet/>
      <dgm:spPr/>
      <dgm:t>
        <a:bodyPr/>
        <a:lstStyle/>
        <a:p>
          <a:r>
            <a:rPr lang="en-US" err="1"/>
            <a:t>Sikkerhetsopplysninger</a:t>
          </a:r>
          <a:r>
            <a:rPr lang="en-US"/>
            <a:t> – </a:t>
          </a:r>
          <a:r>
            <a:rPr lang="en-US" err="1"/>
            <a:t>passord</a:t>
          </a:r>
          <a:r>
            <a:rPr lang="en-US"/>
            <a:t> og </a:t>
          </a:r>
          <a:r>
            <a:rPr lang="en-US" err="1"/>
            <a:t>lignende</a:t>
          </a:r>
          <a:endParaRPr lang="en-US"/>
        </a:p>
      </dgm:t>
    </dgm:pt>
    <dgm:pt modelId="{64C68379-1057-4892-B467-C1117C86EAA3}" type="parTrans" cxnId="{091442FB-6D25-40C5-9D01-5570FE5ECFE9}">
      <dgm:prSet/>
      <dgm:spPr/>
      <dgm:t>
        <a:bodyPr/>
        <a:lstStyle/>
        <a:p>
          <a:endParaRPr lang="en-US"/>
        </a:p>
      </dgm:t>
    </dgm:pt>
    <dgm:pt modelId="{E1DF16ED-1928-4D47-BD9E-F22C79560150}" type="sibTrans" cxnId="{091442FB-6D25-40C5-9D01-5570FE5ECFE9}">
      <dgm:prSet/>
      <dgm:spPr/>
      <dgm:t>
        <a:bodyPr/>
        <a:lstStyle/>
        <a:p>
          <a:endParaRPr lang="en-US"/>
        </a:p>
      </dgm:t>
    </dgm:pt>
    <dgm:pt modelId="{C6C04D23-3A38-43AB-940C-CB9B3745C9E4}" type="pres">
      <dgm:prSet presAssocID="{959E9BB9-D50E-427E-8F89-87A6C8D4DB8B}" presName="root" presStyleCnt="0">
        <dgm:presLayoutVars>
          <dgm:dir/>
          <dgm:resizeHandles val="exact"/>
        </dgm:presLayoutVars>
      </dgm:prSet>
      <dgm:spPr/>
    </dgm:pt>
    <dgm:pt modelId="{FE23D270-C297-4B68-AACC-5BFFC3EB165A}" type="pres">
      <dgm:prSet presAssocID="{C21C5AA2-0659-4586-AA97-B3AA56916E4E}" presName="compNode" presStyleCnt="0"/>
      <dgm:spPr/>
    </dgm:pt>
    <dgm:pt modelId="{649850F4-098A-4534-BAAC-0126B854521F}" type="pres">
      <dgm:prSet presAssocID="{C21C5AA2-0659-4586-AA97-B3AA56916E4E}" presName="bgRect" presStyleLbl="bgShp" presStyleIdx="0" presStyleCnt="3"/>
      <dgm:spPr/>
    </dgm:pt>
    <dgm:pt modelId="{B2D2D8A9-57F1-4AF8-8FE2-B3E0CBB723D5}" type="pres">
      <dgm:prSet presAssocID="{C21C5AA2-0659-4586-AA97-B3AA56916E4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72B3D987-9C30-4116-B8EA-C09D5CF532E8}" type="pres">
      <dgm:prSet presAssocID="{C21C5AA2-0659-4586-AA97-B3AA56916E4E}" presName="spaceRect" presStyleCnt="0"/>
      <dgm:spPr/>
    </dgm:pt>
    <dgm:pt modelId="{50ED6C0B-EFDA-446D-837A-CD6046F91105}" type="pres">
      <dgm:prSet presAssocID="{C21C5AA2-0659-4586-AA97-B3AA56916E4E}" presName="parTx" presStyleLbl="revTx" presStyleIdx="0" presStyleCnt="3">
        <dgm:presLayoutVars>
          <dgm:chMax val="0"/>
          <dgm:chPref val="0"/>
        </dgm:presLayoutVars>
      </dgm:prSet>
      <dgm:spPr/>
    </dgm:pt>
    <dgm:pt modelId="{EEB15560-9152-43B6-91FA-AD26F7876BF6}" type="pres">
      <dgm:prSet presAssocID="{9BD8D784-B5CD-4CD0-9CF6-D124F46B4BAE}" presName="sibTrans" presStyleCnt="0"/>
      <dgm:spPr/>
    </dgm:pt>
    <dgm:pt modelId="{2358D4C1-1388-4680-9306-2F7CCBEEA42E}" type="pres">
      <dgm:prSet presAssocID="{AB7F94FB-FDA1-495F-8520-C0E827B2CF6D}" presName="compNode" presStyleCnt="0"/>
      <dgm:spPr/>
    </dgm:pt>
    <dgm:pt modelId="{DA194FFC-FD29-4568-B629-6DF765C773EA}" type="pres">
      <dgm:prSet presAssocID="{AB7F94FB-FDA1-495F-8520-C0E827B2CF6D}" presName="bgRect" presStyleLbl="bgShp" presStyleIdx="1" presStyleCnt="3"/>
      <dgm:spPr/>
    </dgm:pt>
    <dgm:pt modelId="{2CD1A49F-C247-486C-90F9-B0F2FD642C83}" type="pres">
      <dgm:prSet presAssocID="{AB7F94FB-FDA1-495F-8520-C0E827B2CF6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btitles"/>
        </a:ext>
      </dgm:extLst>
    </dgm:pt>
    <dgm:pt modelId="{DD7191E9-0EE4-4A14-84C4-B22AD628547A}" type="pres">
      <dgm:prSet presAssocID="{AB7F94FB-FDA1-495F-8520-C0E827B2CF6D}" presName="spaceRect" presStyleCnt="0"/>
      <dgm:spPr/>
    </dgm:pt>
    <dgm:pt modelId="{3515DE6B-695E-4F95-8D04-CDF65249DBBA}" type="pres">
      <dgm:prSet presAssocID="{AB7F94FB-FDA1-495F-8520-C0E827B2CF6D}" presName="parTx" presStyleLbl="revTx" presStyleIdx="1" presStyleCnt="3">
        <dgm:presLayoutVars>
          <dgm:chMax val="0"/>
          <dgm:chPref val="0"/>
        </dgm:presLayoutVars>
      </dgm:prSet>
      <dgm:spPr/>
    </dgm:pt>
    <dgm:pt modelId="{BB25CA98-F61D-439E-9CE0-B5210C9E64DA}" type="pres">
      <dgm:prSet presAssocID="{3245E988-10E7-4E1F-98F1-C89883222856}" presName="sibTrans" presStyleCnt="0"/>
      <dgm:spPr/>
    </dgm:pt>
    <dgm:pt modelId="{294E9D50-A5F4-440C-AB60-B02FB0CB869F}" type="pres">
      <dgm:prSet presAssocID="{C97EEC4A-D581-4036-ABE1-70AE9EA6682F}" presName="compNode" presStyleCnt="0"/>
      <dgm:spPr/>
    </dgm:pt>
    <dgm:pt modelId="{F2E56183-C056-4FC5-BFA9-F81194A8A730}" type="pres">
      <dgm:prSet presAssocID="{C97EEC4A-D581-4036-ABE1-70AE9EA6682F}" presName="bgRect" presStyleLbl="bgShp" presStyleIdx="2" presStyleCnt="3"/>
      <dgm:spPr/>
    </dgm:pt>
    <dgm:pt modelId="{4D8EBC1A-70B3-408A-AFDA-1FDDB42B61EE}" type="pres">
      <dgm:prSet presAssocID="{C97EEC4A-D581-4036-ABE1-70AE9EA6682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osk"/>
        </a:ext>
      </dgm:extLst>
    </dgm:pt>
    <dgm:pt modelId="{15B433D1-6824-4B44-A96C-766E8EA82179}" type="pres">
      <dgm:prSet presAssocID="{C97EEC4A-D581-4036-ABE1-70AE9EA6682F}" presName="spaceRect" presStyleCnt="0"/>
      <dgm:spPr/>
    </dgm:pt>
    <dgm:pt modelId="{5014771A-5B5F-4DD2-A171-948A05E614FD}" type="pres">
      <dgm:prSet presAssocID="{C97EEC4A-D581-4036-ABE1-70AE9EA6682F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3F68C34-EF8B-43F7-9C8F-F3F2A5741565}" type="presOf" srcId="{AB7F94FB-FDA1-495F-8520-C0E827B2CF6D}" destId="{3515DE6B-695E-4F95-8D04-CDF65249DBBA}" srcOrd="0" destOrd="0" presId="urn:microsoft.com/office/officeart/2018/2/layout/IconVerticalSolidList"/>
    <dgm:cxn modelId="{6F615048-56F9-4302-99ED-00E4553E93DD}" type="presOf" srcId="{C21C5AA2-0659-4586-AA97-B3AA56916E4E}" destId="{50ED6C0B-EFDA-446D-837A-CD6046F91105}" srcOrd="0" destOrd="0" presId="urn:microsoft.com/office/officeart/2018/2/layout/IconVerticalSolidList"/>
    <dgm:cxn modelId="{78D81987-FCD0-4029-BDF3-C780D9E498E6}" srcId="{959E9BB9-D50E-427E-8F89-87A6C8D4DB8B}" destId="{C21C5AA2-0659-4586-AA97-B3AA56916E4E}" srcOrd="0" destOrd="0" parTransId="{D6E2E48B-9633-4F18-ABC8-9C2498B03993}" sibTransId="{9BD8D784-B5CD-4CD0-9CF6-D124F46B4BAE}"/>
    <dgm:cxn modelId="{02C22ABA-6AFC-47B3-8273-E4BE747D0A56}" srcId="{959E9BB9-D50E-427E-8F89-87A6C8D4DB8B}" destId="{AB7F94FB-FDA1-495F-8520-C0E827B2CF6D}" srcOrd="1" destOrd="0" parTransId="{74E239E2-73D4-443C-B5F0-A99C5CFA1328}" sibTransId="{3245E988-10E7-4E1F-98F1-C89883222856}"/>
    <dgm:cxn modelId="{5E721AC4-3ACD-4987-9F52-0FF3D64D7024}" type="presOf" srcId="{959E9BB9-D50E-427E-8F89-87A6C8D4DB8B}" destId="{C6C04D23-3A38-43AB-940C-CB9B3745C9E4}" srcOrd="0" destOrd="0" presId="urn:microsoft.com/office/officeart/2018/2/layout/IconVerticalSolidList"/>
    <dgm:cxn modelId="{80FECDEC-9017-43CC-AEA4-C4818C08A493}" type="presOf" srcId="{C97EEC4A-D581-4036-ABE1-70AE9EA6682F}" destId="{5014771A-5B5F-4DD2-A171-948A05E614FD}" srcOrd="0" destOrd="0" presId="urn:microsoft.com/office/officeart/2018/2/layout/IconVerticalSolidList"/>
    <dgm:cxn modelId="{091442FB-6D25-40C5-9D01-5570FE5ECFE9}" srcId="{959E9BB9-D50E-427E-8F89-87A6C8D4DB8B}" destId="{C97EEC4A-D581-4036-ABE1-70AE9EA6682F}" srcOrd="2" destOrd="0" parTransId="{64C68379-1057-4892-B467-C1117C86EAA3}" sibTransId="{E1DF16ED-1928-4D47-BD9E-F22C79560150}"/>
    <dgm:cxn modelId="{DD4E3754-8BE0-44FD-94E2-7250ECA3FC92}" type="presParOf" srcId="{C6C04D23-3A38-43AB-940C-CB9B3745C9E4}" destId="{FE23D270-C297-4B68-AACC-5BFFC3EB165A}" srcOrd="0" destOrd="0" presId="urn:microsoft.com/office/officeart/2018/2/layout/IconVerticalSolidList"/>
    <dgm:cxn modelId="{88479920-E2C0-47B4-AD5D-337394B3F194}" type="presParOf" srcId="{FE23D270-C297-4B68-AACC-5BFFC3EB165A}" destId="{649850F4-098A-4534-BAAC-0126B854521F}" srcOrd="0" destOrd="0" presId="urn:microsoft.com/office/officeart/2018/2/layout/IconVerticalSolidList"/>
    <dgm:cxn modelId="{49432E62-CE33-418A-9782-5CD5C64BAEDE}" type="presParOf" srcId="{FE23D270-C297-4B68-AACC-5BFFC3EB165A}" destId="{B2D2D8A9-57F1-4AF8-8FE2-B3E0CBB723D5}" srcOrd="1" destOrd="0" presId="urn:microsoft.com/office/officeart/2018/2/layout/IconVerticalSolidList"/>
    <dgm:cxn modelId="{DA91FA16-ADA4-44C2-BFA4-0526AE7C6D9D}" type="presParOf" srcId="{FE23D270-C297-4B68-AACC-5BFFC3EB165A}" destId="{72B3D987-9C30-4116-B8EA-C09D5CF532E8}" srcOrd="2" destOrd="0" presId="urn:microsoft.com/office/officeart/2018/2/layout/IconVerticalSolidList"/>
    <dgm:cxn modelId="{A73CA238-6CAF-48FD-B2A5-7374C0CBE72D}" type="presParOf" srcId="{FE23D270-C297-4B68-AACC-5BFFC3EB165A}" destId="{50ED6C0B-EFDA-446D-837A-CD6046F91105}" srcOrd="3" destOrd="0" presId="urn:microsoft.com/office/officeart/2018/2/layout/IconVerticalSolidList"/>
    <dgm:cxn modelId="{1E4FBB4F-6F27-4FDE-9E71-0965217A4ACF}" type="presParOf" srcId="{C6C04D23-3A38-43AB-940C-CB9B3745C9E4}" destId="{EEB15560-9152-43B6-91FA-AD26F7876BF6}" srcOrd="1" destOrd="0" presId="urn:microsoft.com/office/officeart/2018/2/layout/IconVerticalSolidList"/>
    <dgm:cxn modelId="{C11419C2-ACAE-4971-8FAD-371962847151}" type="presParOf" srcId="{C6C04D23-3A38-43AB-940C-CB9B3745C9E4}" destId="{2358D4C1-1388-4680-9306-2F7CCBEEA42E}" srcOrd="2" destOrd="0" presId="urn:microsoft.com/office/officeart/2018/2/layout/IconVerticalSolidList"/>
    <dgm:cxn modelId="{08D1A723-A346-4A3D-ADC7-5CBAA8DBD825}" type="presParOf" srcId="{2358D4C1-1388-4680-9306-2F7CCBEEA42E}" destId="{DA194FFC-FD29-4568-B629-6DF765C773EA}" srcOrd="0" destOrd="0" presId="urn:microsoft.com/office/officeart/2018/2/layout/IconVerticalSolidList"/>
    <dgm:cxn modelId="{AD006934-5BF6-47A0-A43B-19CFC50943F1}" type="presParOf" srcId="{2358D4C1-1388-4680-9306-2F7CCBEEA42E}" destId="{2CD1A49F-C247-486C-90F9-B0F2FD642C83}" srcOrd="1" destOrd="0" presId="urn:microsoft.com/office/officeart/2018/2/layout/IconVerticalSolidList"/>
    <dgm:cxn modelId="{FA8B54B1-41DF-432B-8B93-B50AFFAD1AFD}" type="presParOf" srcId="{2358D4C1-1388-4680-9306-2F7CCBEEA42E}" destId="{DD7191E9-0EE4-4A14-84C4-B22AD628547A}" srcOrd="2" destOrd="0" presId="urn:microsoft.com/office/officeart/2018/2/layout/IconVerticalSolidList"/>
    <dgm:cxn modelId="{4F8DCF52-09F3-4C96-9E46-630916501185}" type="presParOf" srcId="{2358D4C1-1388-4680-9306-2F7CCBEEA42E}" destId="{3515DE6B-695E-4F95-8D04-CDF65249DBBA}" srcOrd="3" destOrd="0" presId="urn:microsoft.com/office/officeart/2018/2/layout/IconVerticalSolidList"/>
    <dgm:cxn modelId="{81B00312-A4FB-4BCE-AEA8-31DC690BFD54}" type="presParOf" srcId="{C6C04D23-3A38-43AB-940C-CB9B3745C9E4}" destId="{BB25CA98-F61D-439E-9CE0-B5210C9E64DA}" srcOrd="3" destOrd="0" presId="urn:microsoft.com/office/officeart/2018/2/layout/IconVerticalSolidList"/>
    <dgm:cxn modelId="{D6E01268-6ED4-477B-8F4C-FC915276AFAA}" type="presParOf" srcId="{C6C04D23-3A38-43AB-940C-CB9B3745C9E4}" destId="{294E9D50-A5F4-440C-AB60-B02FB0CB869F}" srcOrd="4" destOrd="0" presId="urn:microsoft.com/office/officeart/2018/2/layout/IconVerticalSolidList"/>
    <dgm:cxn modelId="{878388F6-DAD2-4188-AA36-AF60037A04D0}" type="presParOf" srcId="{294E9D50-A5F4-440C-AB60-B02FB0CB869F}" destId="{F2E56183-C056-4FC5-BFA9-F81194A8A730}" srcOrd="0" destOrd="0" presId="urn:microsoft.com/office/officeart/2018/2/layout/IconVerticalSolidList"/>
    <dgm:cxn modelId="{78112BCA-C3DC-4331-81E0-D3158284C822}" type="presParOf" srcId="{294E9D50-A5F4-440C-AB60-B02FB0CB869F}" destId="{4D8EBC1A-70B3-408A-AFDA-1FDDB42B61EE}" srcOrd="1" destOrd="0" presId="urn:microsoft.com/office/officeart/2018/2/layout/IconVerticalSolidList"/>
    <dgm:cxn modelId="{601EB8D3-8704-43E7-B5C7-6A70DF341225}" type="presParOf" srcId="{294E9D50-A5F4-440C-AB60-B02FB0CB869F}" destId="{15B433D1-6824-4B44-A96C-766E8EA82179}" srcOrd="2" destOrd="0" presId="urn:microsoft.com/office/officeart/2018/2/layout/IconVerticalSolidList"/>
    <dgm:cxn modelId="{69CF8921-94A0-46A2-A746-BB7CB8147980}" type="presParOf" srcId="{294E9D50-A5F4-440C-AB60-B02FB0CB869F}" destId="{5014771A-5B5F-4DD2-A171-948A05E614F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9850F4-098A-4534-BAAC-0126B854521F}">
      <dsp:nvSpPr>
        <dsp:cNvPr id="0" name=""/>
        <dsp:cNvSpPr/>
      </dsp:nvSpPr>
      <dsp:spPr>
        <a:xfrm>
          <a:off x="0" y="448"/>
          <a:ext cx="6368142" cy="10483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D2D8A9-57F1-4AF8-8FE2-B3E0CBB723D5}">
      <dsp:nvSpPr>
        <dsp:cNvPr id="0" name=""/>
        <dsp:cNvSpPr/>
      </dsp:nvSpPr>
      <dsp:spPr>
        <a:xfrm>
          <a:off x="317130" y="236330"/>
          <a:ext cx="576601" cy="57660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ED6C0B-EFDA-446D-837A-CD6046F91105}">
      <dsp:nvSpPr>
        <dsp:cNvPr id="0" name=""/>
        <dsp:cNvSpPr/>
      </dsp:nvSpPr>
      <dsp:spPr>
        <a:xfrm>
          <a:off x="1210863" y="448"/>
          <a:ext cx="5157278" cy="10483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952" tIns="110952" rIns="110952" bIns="11095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err="1"/>
            <a:t>Personopplysninger</a:t>
          </a:r>
          <a:r>
            <a:rPr lang="en-US" sz="2500" kern="1200"/>
            <a:t> – </a:t>
          </a:r>
          <a:r>
            <a:rPr lang="en-US" sz="2500" kern="1200" err="1"/>
            <a:t>sensitiv</a:t>
          </a:r>
          <a:r>
            <a:rPr lang="en-US" sz="2500" kern="1200"/>
            <a:t> </a:t>
          </a:r>
          <a:r>
            <a:rPr lang="en-US" sz="2500" kern="1200" err="1"/>
            <a:t>eller</a:t>
          </a:r>
          <a:r>
            <a:rPr lang="en-US" sz="2500" kern="1200"/>
            <a:t> </a:t>
          </a:r>
          <a:r>
            <a:rPr lang="en-US" sz="2500" kern="1200" err="1"/>
            <a:t>sporbar</a:t>
          </a:r>
          <a:r>
            <a:rPr lang="en-US" sz="2500" kern="1200"/>
            <a:t> data</a:t>
          </a:r>
        </a:p>
      </dsp:txBody>
      <dsp:txXfrm>
        <a:off x="1210863" y="448"/>
        <a:ext cx="5157278" cy="1048366"/>
      </dsp:txXfrm>
    </dsp:sp>
    <dsp:sp modelId="{DA194FFC-FD29-4568-B629-6DF765C773EA}">
      <dsp:nvSpPr>
        <dsp:cNvPr id="0" name=""/>
        <dsp:cNvSpPr/>
      </dsp:nvSpPr>
      <dsp:spPr>
        <a:xfrm>
          <a:off x="0" y="1310906"/>
          <a:ext cx="6368142" cy="10483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D1A49F-C247-486C-90F9-B0F2FD642C83}">
      <dsp:nvSpPr>
        <dsp:cNvPr id="0" name=""/>
        <dsp:cNvSpPr/>
      </dsp:nvSpPr>
      <dsp:spPr>
        <a:xfrm>
          <a:off x="317130" y="1546789"/>
          <a:ext cx="576601" cy="57660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15DE6B-695E-4F95-8D04-CDF65249DBBA}">
      <dsp:nvSpPr>
        <dsp:cNvPr id="0" name=""/>
        <dsp:cNvSpPr/>
      </dsp:nvSpPr>
      <dsp:spPr>
        <a:xfrm>
          <a:off x="1210863" y="1310906"/>
          <a:ext cx="5157278" cy="10483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952" tIns="110952" rIns="110952" bIns="11095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err="1"/>
            <a:t>Opphavsrettsbeskyttet</a:t>
          </a:r>
          <a:r>
            <a:rPr lang="en-US" sz="2500" kern="1200"/>
            <a:t> </a:t>
          </a:r>
          <a:r>
            <a:rPr lang="en-US" sz="2500" kern="1200" err="1"/>
            <a:t>materiale</a:t>
          </a:r>
          <a:r>
            <a:rPr lang="en-US" sz="2500" kern="1200"/>
            <a:t> –</a:t>
          </a:r>
          <a:r>
            <a:rPr lang="nb-NO" sz="2500" kern="1200"/>
            <a:t> bøker, lukkede nettsider osv.</a:t>
          </a:r>
          <a:r>
            <a:rPr lang="en-US" sz="2500" kern="1200"/>
            <a:t> </a:t>
          </a:r>
        </a:p>
      </dsp:txBody>
      <dsp:txXfrm>
        <a:off x="1210863" y="1310906"/>
        <a:ext cx="5157278" cy="1048366"/>
      </dsp:txXfrm>
    </dsp:sp>
    <dsp:sp modelId="{F2E56183-C056-4FC5-BFA9-F81194A8A730}">
      <dsp:nvSpPr>
        <dsp:cNvPr id="0" name=""/>
        <dsp:cNvSpPr/>
      </dsp:nvSpPr>
      <dsp:spPr>
        <a:xfrm>
          <a:off x="0" y="2621365"/>
          <a:ext cx="6368142" cy="10483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8EBC1A-70B3-408A-AFDA-1FDDB42B61EE}">
      <dsp:nvSpPr>
        <dsp:cNvPr id="0" name=""/>
        <dsp:cNvSpPr/>
      </dsp:nvSpPr>
      <dsp:spPr>
        <a:xfrm>
          <a:off x="317130" y="2857247"/>
          <a:ext cx="576601" cy="57660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14771A-5B5F-4DD2-A171-948A05E614FD}">
      <dsp:nvSpPr>
        <dsp:cNvPr id="0" name=""/>
        <dsp:cNvSpPr/>
      </dsp:nvSpPr>
      <dsp:spPr>
        <a:xfrm>
          <a:off x="1210863" y="2621365"/>
          <a:ext cx="5157278" cy="10483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952" tIns="110952" rIns="110952" bIns="11095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err="1"/>
            <a:t>Sikkerhetsopplysninger</a:t>
          </a:r>
          <a:r>
            <a:rPr lang="en-US" sz="2500" kern="1200"/>
            <a:t> – </a:t>
          </a:r>
          <a:r>
            <a:rPr lang="en-US" sz="2500" kern="1200" err="1"/>
            <a:t>passord</a:t>
          </a:r>
          <a:r>
            <a:rPr lang="en-US" sz="2500" kern="1200"/>
            <a:t> og </a:t>
          </a:r>
          <a:r>
            <a:rPr lang="en-US" sz="2500" kern="1200" err="1"/>
            <a:t>lignende</a:t>
          </a:r>
          <a:endParaRPr lang="en-US" sz="2500" kern="1200"/>
        </a:p>
      </dsp:txBody>
      <dsp:txXfrm>
        <a:off x="1210863" y="2621365"/>
        <a:ext cx="5157278" cy="10483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5D5439-5981-43AC-A3E7-43CA4770DF40}" type="datetimeFigureOut">
              <a:rPr lang="nb-NO" smtClean="0"/>
              <a:t>11.11.2025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A2835-DBA6-40FE-BA81-70655E6751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688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4A2835-DBA6-40FE-BA81-70655E6751B4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641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2007A-5C44-4A09-9B76-0AE460532526}" type="datetimeFigureOut">
              <a:rPr lang="nb-NO" smtClean="0"/>
              <a:t>11.11.2025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57AF3-180B-41FB-A01D-15FC258BDCB0}" type="slidenum">
              <a:rPr lang="nb-NO" smtClean="0"/>
              <a:t>‹#›</a:t>
            </a:fld>
            <a:endParaRPr lang="nb-NO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993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2007A-5C44-4A09-9B76-0AE460532526}" type="datetimeFigureOut">
              <a:rPr lang="nb-NO" smtClean="0"/>
              <a:t>11.11.2025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57AF3-180B-41FB-A01D-15FC258BDC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2552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2007A-5C44-4A09-9B76-0AE460532526}" type="datetimeFigureOut">
              <a:rPr lang="nb-NO" smtClean="0"/>
              <a:t>11.11.2025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57AF3-180B-41FB-A01D-15FC258BDCB0}" type="slidenum">
              <a:rPr lang="nb-NO" smtClean="0"/>
              <a:t>‹#›</a:t>
            </a:fld>
            <a:endParaRPr lang="nb-NO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7887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2007A-5C44-4A09-9B76-0AE460532526}" type="datetimeFigureOut">
              <a:rPr lang="nb-NO" smtClean="0"/>
              <a:t>11.11.2025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57AF3-180B-41FB-A01D-15FC258BDC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9983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2007A-5C44-4A09-9B76-0AE460532526}" type="datetimeFigureOut">
              <a:rPr lang="nb-NO" smtClean="0"/>
              <a:t>11.11.2025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57AF3-180B-41FB-A01D-15FC258BDC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4225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2007A-5C44-4A09-9B76-0AE460532526}" type="datetimeFigureOut">
              <a:rPr lang="nb-NO" smtClean="0"/>
              <a:t>11.11.2025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57AF3-180B-41FB-A01D-15FC258BDC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3118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2007A-5C44-4A09-9B76-0AE460532526}" type="datetimeFigureOut">
              <a:rPr lang="nb-NO" smtClean="0"/>
              <a:t>11.11.2025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57AF3-180B-41FB-A01D-15FC258BDC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8964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AA2007A-5C44-4A09-9B76-0AE460532526}" type="datetimeFigureOut">
              <a:rPr lang="nb-NO" smtClean="0"/>
              <a:t>11.11.2025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7C57AF3-180B-41FB-A01D-15FC258BDC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7366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2007A-5C44-4A09-9B76-0AE460532526}" type="datetimeFigureOut">
              <a:rPr lang="nb-NO" smtClean="0"/>
              <a:t>11.11.2025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57AF3-180B-41FB-A01D-15FC258BDC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1399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2007A-5C44-4A09-9B76-0AE460532526}" type="datetimeFigureOut">
              <a:rPr lang="nb-NO" smtClean="0"/>
              <a:t>11.11.2025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57AF3-180B-41FB-A01D-15FC258BDC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9359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2007A-5C44-4A09-9B76-0AE460532526}" type="datetimeFigureOut">
              <a:rPr lang="nb-NO" smtClean="0"/>
              <a:t>11.11.2025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57AF3-180B-41FB-A01D-15FC258BDC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9668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AA2007A-5C44-4A09-9B76-0AE460532526}" type="datetimeFigureOut">
              <a:rPr lang="nb-NO" smtClean="0"/>
              <a:t>11.11.2025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7C57AF3-180B-41FB-A01D-15FC258BDCB0}" type="slidenum">
              <a:rPr lang="nb-NO" smtClean="0"/>
              <a:t>‹#›</a:t>
            </a:fld>
            <a:endParaRPr lang="nb-NO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755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khrono.no/kunnskapens-sukker-og-nye-tankemonstre/992239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mentimeter.com/app/presentation/alz31ru9wvp1xe9gx7ksqniopuy3k34m/edit?question=gycrwtthr314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secureframework.ai/?utm_source=substack&amp;utm_medium=email#examples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aipedagogy.org/" TargetMode="External"/><Relationship Id="rId2" Type="http://schemas.openxmlformats.org/officeDocument/2006/relationships/hyperlink" Target="https://www.harvard.edu/ai/teaching-resources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86/s41239-024-00490-1" TargetMode="External"/><Relationship Id="rId2" Type="http://schemas.openxmlformats.org/officeDocument/2006/relationships/hyperlink" Target="https://doi.org/10.1145/368568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okut.no/globalassets/studiebarometeret/2025/studiebarometeret-2024-hovedtendenser_1-2025.pdf" TargetMode="External"/><Relationship Id="rId5" Type="http://schemas.openxmlformats.org/officeDocument/2006/relationships/hyperlink" Target="https://chat.openai.com/" TargetMode="External"/><Relationship Id="rId4" Type="http://schemas.openxmlformats.org/officeDocument/2006/relationships/hyperlink" Target="https://doi.org/10.1080/21532974.2023.224748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AE6C737-FF55-4064-94B7-0B21D2EB6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1BBE2-CC53-95BE-40A7-9084649473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7"/>
            <a:ext cx="4813072" cy="3686015"/>
          </a:xfrm>
        </p:spPr>
        <p:txBody>
          <a:bodyPr>
            <a:normAutofit/>
          </a:bodyPr>
          <a:lstStyle/>
          <a:p>
            <a:r>
              <a:rPr lang="nb-NO" sz="6800"/>
              <a:t>Praktisk bruk av KI-chatboter i undervisning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45E485-AACB-489A-876C-AC6F1D9E48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>
            <a:normAutofit/>
          </a:bodyPr>
          <a:lstStyle/>
          <a:p>
            <a:endParaRPr lang="nb-NO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nb-NO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Odin Schei</a:t>
            </a:r>
          </a:p>
        </p:txBody>
      </p:sp>
      <p:pic>
        <p:nvPicPr>
          <p:cNvPr id="5" name="Picture 4" descr="A person working on a computer&#10;&#10;AI-generated content may be incorrect.">
            <a:extLst>
              <a:ext uri="{FF2B5EF4-FFF2-40B4-BE49-F238E27FC236}">
                <a16:creationId xmlns:a16="http://schemas.microsoft.com/office/drawing/2014/main" id="{F903FFBA-4A6F-46BD-C39C-BD8B52349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21" y="640081"/>
            <a:ext cx="5054156" cy="505415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B5B1DD8-6224-4137-8621-32982B00F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343400"/>
            <a:ext cx="438912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D8218D9F-38B6-4AE0-9051-5434D19A5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3DCA99-84AF-487A-BF72-91C5FA6B0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3867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E2891-D1CB-0554-E03F-B70291756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nb-NO"/>
              <a:t>Hva kjennetegner generativ KI?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930FA-71AC-6F1C-0018-E057D173F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6454987" cy="4023360"/>
          </a:xfrm>
        </p:spPr>
        <p:txBody>
          <a:bodyPr>
            <a:normAutofit/>
          </a:bodyPr>
          <a:lstStyle/>
          <a:p>
            <a:r>
              <a:rPr lang="nb-NO" sz="1800"/>
              <a:t>Et paraplybegrep for kunstig intelligens som genererer </a:t>
            </a:r>
            <a:r>
              <a:rPr lang="nb-NO" sz="1800" u="sng"/>
              <a:t>nytt innhold</a:t>
            </a:r>
          </a:p>
          <a:p>
            <a:r>
              <a:rPr lang="nb-NO" sz="1800"/>
              <a:t>Store språkmodeller/Large Language Models (</a:t>
            </a:r>
            <a:r>
              <a:rPr lang="nb-NO" sz="1800" err="1"/>
              <a:t>LLMs</a:t>
            </a:r>
            <a:r>
              <a:rPr lang="nb-NO" sz="1800"/>
              <a:t>) er trent på enorme datasett (“hele internett”).</a:t>
            </a:r>
          </a:p>
          <a:p>
            <a:pPr lvl="1"/>
            <a:r>
              <a:rPr lang="nb-NO"/>
              <a:t>Treningsdataene påvirker svarkvalitet.</a:t>
            </a:r>
          </a:p>
          <a:p>
            <a:r>
              <a:rPr lang="nb-NO" sz="1800"/>
              <a:t>Multimodale – kan forstå og generere tekst, bilder, video, kode osv.</a:t>
            </a:r>
          </a:p>
          <a:p>
            <a:r>
              <a:rPr lang="nb-NO" sz="1800"/>
              <a:t>De </a:t>
            </a:r>
            <a:r>
              <a:rPr lang="nb-NO" sz="1800" u="sng"/>
              <a:t>genererer</a:t>
            </a:r>
            <a:r>
              <a:rPr lang="nb-NO" sz="1800"/>
              <a:t> svar (de henter ikke informasjon).</a:t>
            </a:r>
          </a:p>
          <a:p>
            <a:r>
              <a:rPr lang="nb-NO" sz="1800"/>
              <a:t>Vil ofte hallusinere (finne på eller dikte opp informasjon)</a:t>
            </a:r>
          </a:p>
          <a:p>
            <a:r>
              <a:rPr lang="nb-NO" sz="1800"/>
              <a:t>Har skjevheter (bias) basert på treningsdataene</a:t>
            </a:r>
          </a:p>
          <a:p>
            <a:r>
              <a:rPr lang="nb-NO" sz="1800"/>
              <a:t>Kan lagre og trenes videre på informasjonen du deler</a:t>
            </a:r>
          </a:p>
          <a:p>
            <a:endParaRPr lang="nb-NO" sz="1500"/>
          </a:p>
        </p:txBody>
      </p:sp>
      <p:pic>
        <p:nvPicPr>
          <p:cNvPr id="4" name="Picture 3" descr="A room with many machines and a table&#10;&#10;AI-generated content may be incorrect.">
            <a:extLst>
              <a:ext uri="{FF2B5EF4-FFF2-40B4-BE49-F238E27FC236}">
                <a16:creationId xmlns:a16="http://schemas.microsoft.com/office/drawing/2014/main" id="{68E8B98F-4234-25F6-773C-38BE580AE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4" r="28170" b="4"/>
          <a:stretch>
            <a:fillRect/>
          </a:stretch>
        </p:blipFill>
        <p:spPr>
          <a:xfrm>
            <a:off x="8020570" y="1916318"/>
            <a:ext cx="3135109" cy="347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60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2C0B2E1-0268-42EC-ABD3-94F81A05B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2256B4-48EA-40FC-BBC0-AA1EE6E008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D44BCCA-102D-4A9D-B1E4-2450CAF0B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657067-54ED-112C-7B63-54E588E48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8921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Hvorfor</a:t>
            </a:r>
            <a:r>
              <a:rPr lang="en-US" sz="8000">
                <a:solidFill>
                  <a:schemeClr val="tx1">
                    <a:lumMod val="85000"/>
                    <a:lumOff val="15000"/>
                  </a:schemeClr>
                </a:solidFill>
              </a:rPr>
              <a:t> det er </a:t>
            </a:r>
            <a:r>
              <a:rPr lang="en-US" sz="8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viktig</a:t>
            </a:r>
            <a:r>
              <a:rPr lang="en-US" sz="8000">
                <a:solidFill>
                  <a:schemeClr val="tx1">
                    <a:lumMod val="85000"/>
                    <a:lumOff val="15000"/>
                  </a:schemeClr>
                </a:solidFill>
              </a:rPr>
              <a:t> å </a:t>
            </a:r>
            <a:r>
              <a:rPr lang="en-US" sz="8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lære</a:t>
            </a:r>
            <a:r>
              <a:rPr lang="en-US" sz="8000">
                <a:solidFill>
                  <a:schemeClr val="tx1">
                    <a:lumMod val="85000"/>
                    <a:lumOff val="15000"/>
                  </a:schemeClr>
                </a:solidFill>
              </a:rPr>
              <a:t> om </a:t>
            </a:r>
            <a:r>
              <a:rPr lang="en-US" sz="8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generativ</a:t>
            </a:r>
            <a:r>
              <a:rPr lang="en-US" sz="8000">
                <a:solidFill>
                  <a:schemeClr val="tx1">
                    <a:lumMod val="85000"/>
                    <a:lumOff val="15000"/>
                  </a:schemeClr>
                </a:solidFill>
              </a:rPr>
              <a:t> KI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F3985C0-E548-44D2-B30E-F3E42DADE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1261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7F1BEC-6798-2D32-37A8-92629B41C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605896"/>
            <a:ext cx="3084844" cy="5646208"/>
          </a:xfrm>
        </p:spPr>
        <p:txBody>
          <a:bodyPr anchor="ctr">
            <a:normAutofit/>
          </a:bodyPr>
          <a:lstStyle/>
          <a:p>
            <a:r>
              <a:rPr lang="nb-NO" sz="3600">
                <a:solidFill>
                  <a:srgbClr val="FFFFFF"/>
                </a:solidFill>
              </a:rPr>
              <a:t>HVL-undersøkelse, 2024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21119-D93B-B13A-4F26-31C4799C5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2016" y="605896"/>
            <a:ext cx="6413663" cy="5646208"/>
          </a:xfrm>
        </p:spPr>
        <p:txBody>
          <a:bodyPr anchor="ctr">
            <a:normAutofit/>
          </a:bodyPr>
          <a:lstStyle/>
          <a:p>
            <a:endParaRPr lang="nb-NO"/>
          </a:p>
          <a:p>
            <a:endParaRPr lang="nb-NO"/>
          </a:p>
          <a:p>
            <a:r>
              <a:rPr lang="nb-NO"/>
              <a:t>1543 studentsvar</a:t>
            </a:r>
          </a:p>
          <a:p>
            <a:endParaRPr lang="nb-NO"/>
          </a:p>
          <a:p>
            <a:r>
              <a:rPr lang="nb-NO"/>
              <a:t>59% av studentene brukte KI-chatboter daglig eller ukentlig</a:t>
            </a:r>
          </a:p>
          <a:p>
            <a:pPr lvl="1"/>
            <a:r>
              <a:rPr lang="nb-NO"/>
              <a:t>Finne svar på spørsmål relatert til studiene</a:t>
            </a:r>
          </a:p>
          <a:p>
            <a:pPr lvl="1"/>
            <a:r>
              <a:rPr lang="nb-NO"/>
              <a:t>Få ideer </a:t>
            </a:r>
          </a:p>
          <a:p>
            <a:pPr lvl="1"/>
            <a:r>
              <a:rPr lang="nb-NO"/>
              <a:t>Forbedre tekst de har skrevet selv </a:t>
            </a:r>
          </a:p>
          <a:p>
            <a:pPr marL="0">
              <a:buNone/>
            </a:pPr>
            <a:r>
              <a:rPr lang="nb-NO"/>
              <a:t> 80% ønsker å lære mer om gode måter å bruke KI i studiene</a:t>
            </a:r>
          </a:p>
          <a:p>
            <a:pPr marL="0">
              <a:buNone/>
            </a:pPr>
            <a:endParaRPr lang="nb-NO"/>
          </a:p>
          <a:p>
            <a:pPr lvl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661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E5B201-91A1-4C34-107B-AF2DEC7F3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207E69B-0F6F-4D15-A988-616519F68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113C24-A97F-448E-BE2B-73E74A61D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84EB344-7E3E-7E65-DFB4-3D23C4AB1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16835"/>
            <a:ext cx="5977937" cy="1666501"/>
          </a:xfrm>
        </p:spPr>
        <p:txBody>
          <a:bodyPr>
            <a:normAutofit/>
          </a:bodyPr>
          <a:lstStyle/>
          <a:p>
            <a:r>
              <a:rPr lang="nb-NO" sz="4000">
                <a:solidFill>
                  <a:srgbClr val="FFFFFF"/>
                </a:solidFill>
              </a:rPr>
              <a:t>KI endrer hvordan studentene jobber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4E54C4-17B3-C4BF-F87E-3473348EB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2236304"/>
            <a:ext cx="5977938" cy="365266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180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nb-NO" sz="1800">
                <a:solidFill>
                  <a:srgbClr val="FFFFFF"/>
                </a:solidFill>
              </a:rPr>
              <a:t>«Aldri hatt noen hjemme i oppveksten til å hjelpe meg med lekser, så </a:t>
            </a:r>
            <a:r>
              <a:rPr lang="nb-NO" sz="1800" err="1">
                <a:solidFill>
                  <a:srgbClr val="FFFFFF"/>
                </a:solidFill>
              </a:rPr>
              <a:t>chatgpt</a:t>
            </a:r>
            <a:r>
              <a:rPr lang="nb-NO" sz="1800">
                <a:solidFill>
                  <a:srgbClr val="FFFFFF"/>
                </a:solidFill>
              </a:rPr>
              <a:t> er min leksehjelp»</a:t>
            </a:r>
          </a:p>
          <a:p>
            <a:pPr marL="0" indent="0">
              <a:buNone/>
            </a:pPr>
            <a:endParaRPr lang="nb-NO" sz="180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nb-NO" sz="1800">
                <a:solidFill>
                  <a:srgbClr val="FFFFFF"/>
                </a:solidFill>
              </a:rPr>
              <a:t>«Jeg blir mindre avhengig av å møte på skolen for å spørre studentassistenter, medstudenter eller foreleser hvis jeg lurer på noe»</a:t>
            </a:r>
          </a:p>
          <a:p>
            <a:pPr marL="0" indent="0">
              <a:buNone/>
            </a:pPr>
            <a:endParaRPr lang="nb-NO" sz="1800" b="1" i="0" u="none" strike="noStrike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endParaRPr lang="nb-NO" sz="1800" b="0" i="0" u="none" strike="noStrike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endParaRPr lang="nb-NO" sz="1800" b="0" i="0" u="none" strike="noStrike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endParaRPr lang="nb-NO" sz="1800" b="0" i="0" u="none" strike="noStrike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0EA43E2-C9E1-4415-824D-FC15F7E61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pic>
        <p:nvPicPr>
          <p:cNvPr id="4" name="Grafikk 3" descr="Lukket anførselstegn med heldekkende fyll">
            <a:extLst>
              <a:ext uri="{FF2B5EF4-FFF2-40B4-BE49-F238E27FC236}">
                <a16:creationId xmlns:a16="http://schemas.microsoft.com/office/drawing/2014/main" id="{EDEBE1C9-ACD9-5527-A861-FDFCC413E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36004" y="630203"/>
            <a:ext cx="2726208" cy="2726208"/>
          </a:xfrm>
          <a:prstGeom prst="rect">
            <a:avLst/>
          </a:prstGeom>
        </p:spPr>
      </p:pic>
      <p:pic>
        <p:nvPicPr>
          <p:cNvPr id="8" name="Picture 7" descr="A group of people sitting and reading a book&#10;&#10;AI-generated content may be incorrect.">
            <a:extLst>
              <a:ext uri="{FF2B5EF4-FFF2-40B4-BE49-F238E27FC236}">
                <a16:creationId xmlns:a16="http://schemas.microsoft.com/office/drawing/2014/main" id="{3BD3703F-7B46-4D9C-42CF-BC9A4AF265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070" y="2862517"/>
            <a:ext cx="3602077" cy="360207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BB0DA49-72C0-618D-71DD-B5C1BE09A73F}"/>
              </a:ext>
            </a:extLst>
          </p:cNvPr>
          <p:cNvSpPr txBox="1"/>
          <p:nvPr/>
        </p:nvSpPr>
        <p:spPr>
          <a:xfrm>
            <a:off x="4699591" y="6464594"/>
            <a:ext cx="2754403" cy="283807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100">
                <a:solidFill>
                  <a:srgbClr val="FFFF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</a:t>
            </a:r>
            <a:r>
              <a:rPr lang="en-US" sz="1100" err="1">
                <a:solidFill>
                  <a:srgbClr val="FFFF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Kunnskapens</a:t>
            </a:r>
            <a:r>
              <a:rPr lang="en-US" sz="1100">
                <a:solidFill>
                  <a:srgbClr val="FFFF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100" err="1">
                <a:solidFill>
                  <a:srgbClr val="FFFF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sukker</a:t>
            </a:r>
            <a:r>
              <a:rPr lang="en-US" sz="1100">
                <a:solidFill>
                  <a:srgbClr val="FFFF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» og nye </a:t>
            </a:r>
            <a:r>
              <a:rPr lang="en-US" sz="1100" err="1">
                <a:solidFill>
                  <a:srgbClr val="FFFF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tankemønstre</a:t>
            </a:r>
            <a:endParaRPr lang="nb-NO" sz="11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66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4CC594A-A820-450F-B363-C19201FCF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FAB3DA-E9ED-4574-ABCC-378BC0FF1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140A87-C3B1-0A1C-3AB1-1B6A210D3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2103875"/>
          </a:xfrm>
        </p:spPr>
        <p:txBody>
          <a:bodyPr>
            <a:normAutofit/>
          </a:bodyPr>
          <a:lstStyle/>
          <a:p>
            <a:r>
              <a:rPr lang="nb-NO" sz="3600">
                <a:solidFill>
                  <a:srgbClr val="FFFFFF"/>
                </a:solidFill>
              </a:rPr>
              <a:t>NOKUT,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2637A-688B-FB02-C34A-D6BC0FE4A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1" y="2653800"/>
            <a:ext cx="3084844" cy="3335519"/>
          </a:xfrm>
        </p:spPr>
        <p:txBody>
          <a:bodyPr>
            <a:normAutofit/>
          </a:bodyPr>
          <a:lstStyle/>
          <a:p>
            <a:endParaRPr lang="nb-NO" sz="1500">
              <a:solidFill>
                <a:srgbClr val="FFFFFF"/>
              </a:solidFill>
            </a:endParaRPr>
          </a:p>
          <a:p>
            <a:r>
              <a:rPr lang="nb-NO" sz="2400">
                <a:solidFill>
                  <a:srgbClr val="FFFFFF"/>
                </a:solidFill>
              </a:rPr>
              <a:t>Studenter som benytter KI i studiearbeidet </a:t>
            </a:r>
          </a:p>
          <a:p>
            <a:pPr lvl="1"/>
            <a:r>
              <a:rPr lang="nb-NO" sz="2200">
                <a:solidFill>
                  <a:srgbClr val="FFFFFF"/>
                </a:solidFill>
              </a:rPr>
              <a:t>av og til eller ofte</a:t>
            </a:r>
          </a:p>
          <a:p>
            <a:endParaRPr lang="nb-NO" sz="150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B8D6B0-55D6-48DC-86D8-FD95D5F11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4A3928-CD14-3B5B-FA97-6942191C5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7867" y="640080"/>
            <a:ext cx="6146382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209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2579DAE-C141-48DB-810E-C070C3008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2FD90C3-6350-4D5B-9738-6E94EDF30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C4C031-5F33-DFB3-00AA-E2829A4279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9452" y="905933"/>
            <a:ext cx="6545100" cy="50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370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4CC594A-A820-450F-B363-C19201FCF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FAB3DA-E9ED-4574-ABCC-378BC0FF1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D838F6-D857-425B-85E7-AC0C6AE7C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2103875"/>
          </a:xfrm>
        </p:spPr>
        <p:txBody>
          <a:bodyPr>
            <a:normAutofit/>
          </a:bodyPr>
          <a:lstStyle/>
          <a:p>
            <a:endParaRPr lang="nb-NO" sz="36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B5DDD-D707-53CE-B36A-4F8BCF381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1" y="2653800"/>
            <a:ext cx="3084844" cy="3335519"/>
          </a:xfrm>
        </p:spPr>
        <p:txBody>
          <a:bodyPr>
            <a:normAutofit/>
          </a:bodyPr>
          <a:lstStyle/>
          <a:p>
            <a:r>
              <a:rPr lang="nb-NO" sz="1500">
                <a:solidFill>
                  <a:srgbClr val="FFFFFF"/>
                </a:solidFill>
              </a:rPr>
              <a:t>Opplæring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B8D6B0-55D6-48DC-86D8-FD95D5F11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9AAD7F-DD97-A9B0-9680-A268180EB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017" y="2332810"/>
            <a:ext cx="6798082" cy="219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23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44CC594A-A820-450F-B363-C19201FCF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9FAB3DA-E9ED-4574-ABCC-378BC0FF1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AABAB4-E7CD-275B-74D0-C01B201F3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2103875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r>
              <a:rPr lang="en-US" sz="3600" err="1">
                <a:solidFill>
                  <a:srgbClr val="FFFFFF"/>
                </a:solidFill>
              </a:rPr>
              <a:t>Hvilken</a:t>
            </a:r>
            <a:r>
              <a:rPr lang="en-US" sz="3600">
                <a:solidFill>
                  <a:srgbClr val="FFFFFF"/>
                </a:solidFill>
              </a:rPr>
              <a:t> KI-</a:t>
            </a:r>
            <a:r>
              <a:rPr lang="en-US" sz="3600" err="1">
                <a:solidFill>
                  <a:srgbClr val="FFFFFF"/>
                </a:solidFill>
              </a:rPr>
              <a:t>kompetanse</a:t>
            </a:r>
            <a:r>
              <a:rPr lang="en-US" sz="3600">
                <a:solidFill>
                  <a:srgbClr val="FFFFFF"/>
                </a:solidFill>
              </a:rPr>
              <a:t> </a:t>
            </a:r>
            <a:r>
              <a:rPr lang="en-US" sz="3600" err="1">
                <a:solidFill>
                  <a:srgbClr val="FFFFFF"/>
                </a:solidFill>
              </a:rPr>
              <a:t>trenger</a:t>
            </a:r>
            <a:r>
              <a:rPr lang="en-US" sz="3600">
                <a:solidFill>
                  <a:srgbClr val="FFFFFF"/>
                </a:solidFill>
              </a:rPr>
              <a:t> </a:t>
            </a:r>
            <a:br>
              <a:rPr lang="en-US" sz="3600">
                <a:solidFill>
                  <a:srgbClr val="FFFFFF"/>
                </a:solidFill>
              </a:rPr>
            </a:br>
            <a:r>
              <a:rPr lang="en-US" sz="3600">
                <a:solidFill>
                  <a:srgbClr val="FFFFFF"/>
                </a:solidFill>
              </a:rPr>
              <a:t>a) du  </a:t>
            </a:r>
            <a:br>
              <a:rPr lang="en-US" sz="3600">
                <a:solidFill>
                  <a:srgbClr val="FFFFFF"/>
                </a:solidFill>
              </a:rPr>
            </a:br>
            <a:r>
              <a:rPr lang="en-US" sz="3600">
                <a:solidFill>
                  <a:srgbClr val="FFFFFF"/>
                </a:solidFill>
              </a:rPr>
              <a:t>b) dine </a:t>
            </a:r>
            <a:r>
              <a:rPr lang="en-US" sz="3600" err="1">
                <a:solidFill>
                  <a:srgbClr val="FFFFFF"/>
                </a:solidFill>
              </a:rPr>
              <a:t>studenter</a:t>
            </a:r>
            <a:r>
              <a:rPr lang="en-US" sz="360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E1BBD-4854-B523-E9A2-64980CFD5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1" y="2653800"/>
            <a:ext cx="3084844" cy="333551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500" cap="all" spc="200">
                <a:solidFill>
                  <a:srgbClr val="FFFFFF"/>
                </a:solidFill>
                <a:latin typeface="+mj-lt"/>
              </a:rPr>
              <a:t>Tenk og </a:t>
            </a:r>
            <a:r>
              <a:rPr lang="en-US" sz="1500" cap="all" spc="200" err="1">
                <a:solidFill>
                  <a:srgbClr val="FFFFFF"/>
                </a:solidFill>
                <a:latin typeface="+mj-lt"/>
              </a:rPr>
              <a:t>skriv</a:t>
            </a:r>
            <a:r>
              <a:rPr lang="en-US" sz="1500" cap="all" spc="200">
                <a:solidFill>
                  <a:srgbClr val="FFFFFF"/>
                </a:solidFill>
                <a:latin typeface="+mj-lt"/>
              </a:rPr>
              <a:t> inn I </a:t>
            </a:r>
            <a:r>
              <a:rPr lang="en-US" sz="1500" cap="all" spc="200" err="1">
                <a:solidFill>
                  <a:srgbClr val="FFFFFF"/>
                </a:solidFill>
                <a:latin typeface="+mj-lt"/>
              </a:rPr>
              <a:t>menti</a:t>
            </a:r>
            <a:endParaRPr lang="en-US" sz="1500" cap="all" spc="200">
              <a:solidFill>
                <a:srgbClr val="FFFFFF"/>
              </a:solidFill>
              <a:latin typeface="+mj-lt"/>
            </a:endParaRPr>
          </a:p>
          <a:p>
            <a:pPr marL="0" indent="0">
              <a:buNone/>
            </a:pPr>
            <a:endParaRPr lang="en-US" sz="1500" cap="all" spc="200">
              <a:solidFill>
                <a:srgbClr val="FFFFFF"/>
              </a:solidFill>
              <a:latin typeface="+mj-lt"/>
            </a:endParaRPr>
          </a:p>
          <a:p>
            <a:pPr marL="0" indent="0">
              <a:buNone/>
            </a:pPr>
            <a:endParaRPr lang="en-US" sz="1500" cap="all" spc="200">
              <a:solidFill>
                <a:srgbClr val="FFFFFF"/>
              </a:solidFill>
              <a:latin typeface="+mj-lt"/>
            </a:endParaRPr>
          </a:p>
          <a:p>
            <a:pPr marL="0" indent="0">
              <a:buNone/>
            </a:pPr>
            <a:endParaRPr lang="en-US" sz="1500" cap="all" spc="200">
              <a:solidFill>
                <a:srgbClr val="FFFFFF"/>
              </a:solidFill>
              <a:latin typeface="+mj-lt"/>
            </a:endParaRPr>
          </a:p>
          <a:p>
            <a:pPr marL="0" indent="0">
              <a:buNone/>
            </a:pPr>
            <a:endParaRPr lang="en-US" sz="1500" cap="all" spc="200">
              <a:solidFill>
                <a:srgbClr val="FFFFFF"/>
              </a:solidFill>
              <a:latin typeface="+mj-lt"/>
            </a:endParaRPr>
          </a:p>
          <a:p>
            <a:pPr marL="0" indent="0">
              <a:buNone/>
            </a:pPr>
            <a:r>
              <a:rPr lang="en-US" sz="1600" err="1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Mentimeter</a:t>
            </a:r>
            <a:endParaRPr lang="en-US" sz="1500" cap="all" spc="20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en-US" sz="1500" cap="all" spc="20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3B8D6B0-55D6-48DC-86D8-FD95D5F11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pic>
        <p:nvPicPr>
          <p:cNvPr id="8" name="Picture 7" descr="A qr code with a black and white background&#10;&#10;AI-generated content may be incorrect.">
            <a:extLst>
              <a:ext uri="{FF2B5EF4-FFF2-40B4-BE49-F238E27FC236}">
                <a16:creationId xmlns:a16="http://schemas.microsoft.com/office/drawing/2014/main" id="{C12933D8-69B2-74E0-4D75-CABABEF46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858" y="2374900"/>
            <a:ext cx="2877820" cy="287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974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B893F-7911-EBBB-BCC2-4E3C549D0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075" y="823703"/>
            <a:ext cx="10501695" cy="781813"/>
          </a:xfrm>
        </p:spPr>
        <p:txBody>
          <a:bodyPr anchor="ctr">
            <a:normAutofit fontScale="90000"/>
          </a:bodyPr>
          <a:lstStyle/>
          <a:p>
            <a:r>
              <a:rPr lang="nb-NO" sz="3600">
                <a:solidFill>
                  <a:schemeClr val="tx1"/>
                </a:solidFill>
              </a:rPr>
              <a:t>Hvilken KI-kompetanse vil vi at studenter skal utvikle?</a:t>
            </a:r>
            <a:br>
              <a:rPr lang="nb-NO" sz="3600">
                <a:solidFill>
                  <a:schemeClr val="tx1"/>
                </a:solidFill>
              </a:rPr>
            </a:br>
            <a:endParaRPr lang="nb-NO" sz="360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FCD7C-EA2B-4421-164E-7B99FAA33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2005" y="1828640"/>
            <a:ext cx="8911709" cy="5646208"/>
          </a:xfrm>
        </p:spPr>
        <p:txBody>
          <a:bodyPr anchor="ctr">
            <a:normAutofit/>
          </a:bodyPr>
          <a:lstStyle/>
          <a:p>
            <a:pPr marL="342900" lvl="1" indent="-342900" fontAlgn="base">
              <a:spcBef>
                <a:spcPts val="1200"/>
              </a:spcBef>
              <a:spcAft>
                <a:spcPts val="200"/>
              </a:spcAft>
              <a:buSzPct val="100000"/>
            </a:pPr>
            <a:r>
              <a:rPr lang="en-US" altLang="en-US" err="1"/>
              <a:t>Forstå</a:t>
            </a:r>
            <a:r>
              <a:rPr lang="en-US" altLang="en-US"/>
              <a:t> </a:t>
            </a:r>
            <a:r>
              <a:rPr lang="en-US" altLang="en-US" err="1"/>
              <a:t>språkmodellers</a:t>
            </a:r>
            <a:r>
              <a:rPr lang="en-US" altLang="en-US"/>
              <a:t> </a:t>
            </a:r>
            <a:r>
              <a:rPr lang="en-US" altLang="en-US" err="1"/>
              <a:t>styrker</a:t>
            </a:r>
            <a:r>
              <a:rPr lang="en-US" altLang="en-US"/>
              <a:t> og </a:t>
            </a:r>
            <a:r>
              <a:rPr lang="en-US" altLang="en-US" err="1"/>
              <a:t>svakheter</a:t>
            </a:r>
            <a:endParaRPr lang="en-US" altLang="en-US"/>
          </a:p>
          <a:p>
            <a:pPr marL="342900" lvl="1" indent="-342900" fontAlgn="base">
              <a:spcBef>
                <a:spcPts val="1200"/>
              </a:spcBef>
              <a:spcAft>
                <a:spcPts val="200"/>
              </a:spcAft>
              <a:buSzPct val="100000"/>
            </a:pPr>
            <a:r>
              <a:rPr lang="en-US" altLang="en-US" err="1"/>
              <a:t>Vurdere</a:t>
            </a:r>
            <a:r>
              <a:rPr lang="en-US" altLang="en-US"/>
              <a:t> </a:t>
            </a:r>
            <a:r>
              <a:rPr lang="en-US" altLang="en-US" err="1"/>
              <a:t>etiske</a:t>
            </a:r>
            <a:r>
              <a:rPr lang="en-US" altLang="en-US"/>
              <a:t> </a:t>
            </a:r>
            <a:r>
              <a:rPr lang="en-US" altLang="en-US" err="1"/>
              <a:t>konsekvenser</a:t>
            </a:r>
            <a:r>
              <a:rPr lang="en-US" altLang="en-US"/>
              <a:t> av å </a:t>
            </a:r>
            <a:r>
              <a:rPr lang="en-US" altLang="en-US" err="1"/>
              <a:t>bruke</a:t>
            </a:r>
            <a:r>
              <a:rPr lang="en-US" altLang="en-US"/>
              <a:t> KI </a:t>
            </a:r>
            <a:r>
              <a:rPr lang="en-US" altLang="en-US" err="1"/>
              <a:t>i</a:t>
            </a:r>
            <a:r>
              <a:rPr lang="en-US" altLang="en-US"/>
              <a:t> </a:t>
            </a:r>
            <a:r>
              <a:rPr lang="en-US" altLang="en-US" err="1"/>
              <a:t>fagspesifikke</a:t>
            </a:r>
            <a:r>
              <a:rPr lang="en-US" altLang="en-US"/>
              <a:t> </a:t>
            </a:r>
            <a:r>
              <a:rPr lang="en-US" altLang="en-US" err="1"/>
              <a:t>situasjoner</a:t>
            </a:r>
            <a:r>
              <a:rPr lang="en-US" altLang="en-US"/>
              <a:t> og </a:t>
            </a:r>
            <a:r>
              <a:rPr lang="en-US" altLang="en-US" err="1"/>
              <a:t>oppgaver</a:t>
            </a:r>
            <a:endParaRPr lang="en-US" altLang="en-US"/>
          </a:p>
          <a:p>
            <a:pPr marL="342900" lvl="1" indent="-342900" fontAlgn="base">
              <a:spcBef>
                <a:spcPts val="1200"/>
              </a:spcBef>
              <a:spcAft>
                <a:spcPts val="200"/>
              </a:spcAft>
              <a:buSzPct val="100000"/>
            </a:pPr>
            <a:r>
              <a:rPr lang="en-US" altLang="en-US"/>
              <a:t>Kunne </a:t>
            </a:r>
            <a:r>
              <a:rPr lang="en-US" altLang="en-US" err="1"/>
              <a:t>tilpasse</a:t>
            </a:r>
            <a:r>
              <a:rPr lang="en-US" altLang="en-US"/>
              <a:t> </a:t>
            </a:r>
            <a:r>
              <a:rPr lang="en-US" altLang="en-US" err="1"/>
              <a:t>bruken</a:t>
            </a:r>
            <a:r>
              <a:rPr lang="en-US" altLang="en-US"/>
              <a:t> </a:t>
            </a:r>
            <a:r>
              <a:rPr lang="en-US" altLang="en-US" err="1"/>
              <a:t>til</a:t>
            </a:r>
            <a:r>
              <a:rPr lang="en-US" altLang="en-US"/>
              <a:t> </a:t>
            </a:r>
            <a:r>
              <a:rPr lang="en-US" altLang="en-US" err="1"/>
              <a:t>ulike</a:t>
            </a:r>
            <a:r>
              <a:rPr lang="en-US" altLang="en-US"/>
              <a:t> </a:t>
            </a:r>
            <a:r>
              <a:rPr lang="en-US" altLang="en-US" err="1"/>
              <a:t>kontekster</a:t>
            </a:r>
            <a:r>
              <a:rPr lang="en-US" altLang="en-US"/>
              <a:t>, </a:t>
            </a:r>
            <a:r>
              <a:rPr lang="en-US" altLang="en-US" err="1"/>
              <a:t>nivå</a:t>
            </a:r>
            <a:r>
              <a:rPr lang="en-US" altLang="en-US"/>
              <a:t> og </a:t>
            </a:r>
            <a:r>
              <a:rPr lang="en-US" altLang="en-US" err="1"/>
              <a:t>fagområder</a:t>
            </a:r>
            <a:endParaRPr lang="en-US" altLang="en-US"/>
          </a:p>
          <a:p>
            <a:pPr marL="342900" lvl="1" indent="-342900" fontAlgn="base">
              <a:spcBef>
                <a:spcPts val="1200"/>
              </a:spcBef>
              <a:spcAft>
                <a:spcPts val="200"/>
              </a:spcAft>
              <a:buSzPct val="100000"/>
            </a:pPr>
            <a:r>
              <a:rPr lang="en-US" altLang="en-US"/>
              <a:t>Kunne </a:t>
            </a:r>
            <a:r>
              <a:rPr lang="en-US" altLang="en-US" err="1"/>
              <a:t>kritisk</a:t>
            </a:r>
            <a:r>
              <a:rPr lang="en-US" altLang="en-US"/>
              <a:t> </a:t>
            </a:r>
            <a:r>
              <a:rPr lang="en-US" altLang="en-US" err="1"/>
              <a:t>vurdere</a:t>
            </a:r>
            <a:r>
              <a:rPr lang="en-US" altLang="en-US"/>
              <a:t> og </a:t>
            </a:r>
            <a:r>
              <a:rPr lang="en-US" altLang="en-US" err="1"/>
              <a:t>regulere</a:t>
            </a:r>
            <a:r>
              <a:rPr lang="en-US" altLang="en-US"/>
              <a:t> </a:t>
            </a:r>
            <a:r>
              <a:rPr lang="en-US" altLang="en-US" err="1"/>
              <a:t>egen</a:t>
            </a:r>
            <a:r>
              <a:rPr lang="en-US" altLang="en-US"/>
              <a:t> KI-bruk</a:t>
            </a:r>
          </a:p>
          <a:p>
            <a:pPr marL="525780" lvl="2" indent="-342900" fontAlgn="base">
              <a:spcBef>
                <a:spcPts val="1200"/>
              </a:spcBef>
              <a:spcAft>
                <a:spcPts val="200"/>
              </a:spcAft>
              <a:buSzPct val="100000"/>
            </a:pPr>
            <a:r>
              <a:rPr lang="en-US" altLang="en-US" sz="1600"/>
              <a:t>“</a:t>
            </a:r>
            <a:r>
              <a:rPr lang="en-US" altLang="en-US" sz="1600" err="1"/>
              <a:t>Hvordan</a:t>
            </a:r>
            <a:r>
              <a:rPr lang="en-US" altLang="en-US" sz="1600"/>
              <a:t> </a:t>
            </a:r>
            <a:r>
              <a:rPr lang="en-US" altLang="en-US" sz="1600" err="1"/>
              <a:t>endres</a:t>
            </a:r>
            <a:r>
              <a:rPr lang="en-US" altLang="en-US" sz="1600"/>
              <a:t> mitt </a:t>
            </a:r>
            <a:r>
              <a:rPr lang="en-US" altLang="en-US" sz="1600" err="1"/>
              <a:t>arbeid</a:t>
            </a:r>
            <a:r>
              <a:rPr lang="en-US" altLang="en-US" sz="1600"/>
              <a:t> </a:t>
            </a:r>
            <a:r>
              <a:rPr lang="en-US" altLang="en-US" sz="1600" err="1"/>
              <a:t>eller</a:t>
            </a:r>
            <a:r>
              <a:rPr lang="en-US" altLang="en-US" sz="1600"/>
              <a:t> min </a:t>
            </a:r>
            <a:r>
              <a:rPr lang="en-US" altLang="en-US" sz="1600" err="1"/>
              <a:t>tenkning</a:t>
            </a:r>
            <a:r>
              <a:rPr lang="en-US" altLang="en-US" sz="1600"/>
              <a:t> </a:t>
            </a:r>
            <a:r>
              <a:rPr lang="en-US" altLang="en-US" sz="1600" err="1"/>
              <a:t>når</a:t>
            </a:r>
            <a:r>
              <a:rPr lang="en-US" altLang="en-US" sz="1600"/>
              <a:t> </a:t>
            </a:r>
            <a:r>
              <a:rPr lang="en-US" altLang="en-US" sz="1600" err="1"/>
              <a:t>jeg</a:t>
            </a:r>
            <a:r>
              <a:rPr lang="en-US" altLang="en-US" sz="1600"/>
              <a:t> </a:t>
            </a:r>
            <a:r>
              <a:rPr lang="en-US" altLang="en-US" sz="1600" err="1"/>
              <a:t>bruker</a:t>
            </a:r>
            <a:r>
              <a:rPr lang="en-US" altLang="en-US" sz="1600"/>
              <a:t> KI?”</a:t>
            </a:r>
          </a:p>
          <a:p>
            <a:pPr marL="342900" lvl="1" indent="-342900" fontAlgn="base">
              <a:spcBef>
                <a:spcPts val="1200"/>
              </a:spcBef>
              <a:spcAft>
                <a:spcPts val="200"/>
              </a:spcAft>
              <a:buSzPct val="100000"/>
            </a:pPr>
            <a:r>
              <a:rPr lang="en-US" altLang="en-US"/>
              <a:t>Å </a:t>
            </a:r>
            <a:r>
              <a:rPr lang="en-US" altLang="en-US" err="1"/>
              <a:t>lære</a:t>
            </a:r>
            <a:r>
              <a:rPr lang="en-US" altLang="en-US"/>
              <a:t> å </a:t>
            </a:r>
            <a:r>
              <a:rPr lang="en-US" altLang="en-US" err="1"/>
              <a:t>lære</a:t>
            </a:r>
            <a:r>
              <a:rPr lang="en-US" altLang="en-US"/>
              <a:t> (med KI)</a:t>
            </a:r>
          </a:p>
          <a:p>
            <a:pPr marL="342900" lvl="1" indent="-342900" fontAlgn="base">
              <a:spcBef>
                <a:spcPts val="1200"/>
              </a:spcBef>
              <a:spcAft>
                <a:spcPts val="200"/>
              </a:spcAft>
              <a:buSzPct val="100000"/>
            </a:pPr>
            <a:r>
              <a:rPr lang="en-US" altLang="en-US"/>
              <a:t>Prompting</a:t>
            </a:r>
          </a:p>
          <a:p>
            <a:pPr marL="342900" lvl="1" indent="-342900" fontAlgn="base">
              <a:spcBef>
                <a:spcPts val="1200"/>
              </a:spcBef>
              <a:spcAft>
                <a:spcPts val="200"/>
              </a:spcAft>
              <a:buSzPct val="100000"/>
            </a:pPr>
            <a:endParaRPr lang="en-US" altLang="en-US"/>
          </a:p>
          <a:p>
            <a:pPr marL="0" indent="0">
              <a:buNone/>
            </a:pPr>
            <a:r>
              <a:rPr lang="en-US" b="1"/>
              <a:t>=</a:t>
            </a:r>
            <a:r>
              <a:rPr lang="nb-NO" b="1"/>
              <a:t> studenter trenger hjelp til å bruke generativ KI på gode måter</a:t>
            </a:r>
          </a:p>
          <a:p>
            <a:endParaRPr lang="nb-NO"/>
          </a:p>
          <a:p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EA2709-2408-AAAB-F1E2-FBC7D4B7A2E1}"/>
              </a:ext>
            </a:extLst>
          </p:cNvPr>
          <p:cNvSpPr txBox="1"/>
          <p:nvPr/>
        </p:nvSpPr>
        <p:spPr>
          <a:xfrm>
            <a:off x="7931995" y="635007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err="1"/>
              <a:t>Inspirert</a:t>
            </a:r>
            <a:r>
              <a:rPr lang="en-US"/>
              <a:t> av </a:t>
            </a:r>
            <a:r>
              <a:rPr lang="en-US" err="1"/>
              <a:t>Annapureddy</a:t>
            </a:r>
            <a:r>
              <a:rPr lang="en-US"/>
              <a:t> et al., (2025) 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947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4CC594A-A820-450F-B363-C19201FCF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FAB3DA-E9ED-4574-ABCC-378BC0FF1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F878EC-D267-8C2D-7B4E-2CF79EA20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2103875"/>
          </a:xfrm>
        </p:spPr>
        <p:txBody>
          <a:bodyPr>
            <a:normAutofit/>
          </a:bodyPr>
          <a:lstStyle/>
          <a:p>
            <a:endParaRPr lang="nb-NO" sz="36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EEF5D-329F-482A-44E2-1D9BF8703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1" y="2653800"/>
            <a:ext cx="3084844" cy="3335519"/>
          </a:xfrm>
        </p:spPr>
        <p:txBody>
          <a:bodyPr>
            <a:normAutofit/>
          </a:bodyPr>
          <a:lstStyle/>
          <a:p>
            <a:r>
              <a:rPr lang="nb-NO" sz="1500">
                <a:solidFill>
                  <a:srgbClr val="FFFFFF"/>
                </a:solidFill>
              </a:rPr>
              <a:t>Komplekse kompetanser</a:t>
            </a:r>
          </a:p>
          <a:p>
            <a:endParaRPr lang="nb-NO" sz="1500">
              <a:solidFill>
                <a:srgbClr val="FFFFFF"/>
              </a:solidFill>
            </a:endParaRPr>
          </a:p>
          <a:p>
            <a:r>
              <a:rPr lang="nb-NO" sz="1500">
                <a:solidFill>
                  <a:srgbClr val="FFFFFF"/>
                </a:solidFill>
              </a:rPr>
              <a:t>Livslang læring</a:t>
            </a:r>
          </a:p>
          <a:p>
            <a:endParaRPr lang="nb-NO" sz="1500">
              <a:solidFill>
                <a:srgbClr val="FFFFFF"/>
              </a:solidFill>
            </a:endParaRPr>
          </a:p>
          <a:p>
            <a:r>
              <a:rPr lang="nb-NO" sz="1500">
                <a:solidFill>
                  <a:srgbClr val="FFFFFF"/>
                </a:solidFill>
              </a:rPr>
              <a:t>Fagfellesskapet blir viktig</a:t>
            </a:r>
          </a:p>
          <a:p>
            <a:endParaRPr lang="nb-NO" sz="1500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3B8D6B0-55D6-48DC-86D8-FD95D5F11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B84257-86F0-A0B0-B82E-EAC07DFBD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698" y="640080"/>
            <a:ext cx="4852720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932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C05A3-3BB5-5692-C1FA-93DB2D8F4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743" y="380947"/>
            <a:ext cx="7455159" cy="723970"/>
          </a:xfrm>
        </p:spPr>
        <p:txBody>
          <a:bodyPr>
            <a:noAutofit/>
          </a:bodyPr>
          <a:lstStyle/>
          <a:p>
            <a:r>
              <a:rPr lang="nb-NO" sz="2800">
                <a:solidFill>
                  <a:srgbClr val="FFFFFF"/>
                </a:solidFill>
              </a:rPr>
              <a:t>Teknologisk, pedagogisk og faglig kunnskap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23D54-7CCF-3813-499F-C68770D2B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547" y="1801707"/>
            <a:ext cx="4760742" cy="4907404"/>
          </a:xfrm>
        </p:spPr>
        <p:txBody>
          <a:bodyPr>
            <a:noAutofit/>
          </a:bodyPr>
          <a:lstStyle/>
          <a:p>
            <a:r>
              <a:rPr lang="nb-NO" sz="1200">
                <a:solidFill>
                  <a:schemeClr val="tx1"/>
                </a:solidFill>
              </a:rPr>
              <a:t>- Teknologisk kunnskap</a:t>
            </a:r>
          </a:p>
          <a:p>
            <a:pPr lvl="1"/>
            <a:r>
              <a:rPr lang="nb-NO" sz="1200">
                <a:solidFill>
                  <a:schemeClr val="tx1"/>
                </a:solidFill>
              </a:rPr>
              <a:t>Muligheter og svakheter </a:t>
            </a:r>
          </a:p>
          <a:p>
            <a:pPr lvl="1"/>
            <a:r>
              <a:rPr lang="nb-NO" sz="1200">
                <a:solidFill>
                  <a:schemeClr val="tx1"/>
                </a:solidFill>
              </a:rPr>
              <a:t>Prompting </a:t>
            </a:r>
          </a:p>
          <a:p>
            <a:pPr lvl="1"/>
            <a:r>
              <a:rPr lang="nb-NO" sz="1200">
                <a:solidFill>
                  <a:schemeClr val="tx1"/>
                </a:solidFill>
              </a:rPr>
              <a:t>«</a:t>
            </a:r>
            <a:r>
              <a:rPr lang="nb-NO" sz="1200" err="1">
                <a:solidFill>
                  <a:schemeClr val="tx1"/>
                </a:solidFill>
              </a:rPr>
              <a:t>Bestillerkompetanse</a:t>
            </a:r>
            <a:r>
              <a:rPr lang="nb-NO" sz="1200">
                <a:solidFill>
                  <a:schemeClr val="tx1"/>
                </a:solidFill>
              </a:rPr>
              <a:t>»</a:t>
            </a:r>
          </a:p>
          <a:p>
            <a:pPr lvl="1"/>
            <a:r>
              <a:rPr lang="nb-NO" sz="1200">
                <a:solidFill>
                  <a:schemeClr val="tx1"/>
                </a:solidFill>
              </a:rPr>
              <a:t>Sikker, etisk og ansvarlig bruk</a:t>
            </a:r>
          </a:p>
          <a:p>
            <a:r>
              <a:rPr lang="nb-NO" sz="1200">
                <a:solidFill>
                  <a:schemeClr val="tx1"/>
                </a:solidFill>
              </a:rPr>
              <a:t>- Pedagogisk bruk av KI</a:t>
            </a:r>
          </a:p>
          <a:p>
            <a:pPr lvl="1"/>
            <a:r>
              <a:rPr lang="nb-NO" sz="1200">
                <a:solidFill>
                  <a:schemeClr val="tx1"/>
                </a:solidFill>
              </a:rPr>
              <a:t>Praktisk bruk i undervisning</a:t>
            </a:r>
          </a:p>
          <a:p>
            <a:pPr lvl="1"/>
            <a:r>
              <a:rPr lang="nb-NO" sz="1200">
                <a:solidFill>
                  <a:schemeClr val="tx1"/>
                </a:solidFill>
              </a:rPr>
              <a:t>Hvordan veilede studenter til reflektert bruk</a:t>
            </a:r>
          </a:p>
          <a:p>
            <a:pPr lvl="1"/>
            <a:r>
              <a:rPr lang="nb-NO" sz="1200">
                <a:solidFill>
                  <a:schemeClr val="tx1"/>
                </a:solidFill>
              </a:rPr>
              <a:t>Hva gjør vi med vurdering?</a:t>
            </a:r>
          </a:p>
          <a:p>
            <a:r>
              <a:rPr lang="nb-NO" sz="1200">
                <a:solidFill>
                  <a:schemeClr val="tx1"/>
                </a:solidFill>
              </a:rPr>
              <a:t>- Viktigheten av faglig kunnskap</a:t>
            </a:r>
          </a:p>
          <a:p>
            <a:pPr lvl="1"/>
            <a:r>
              <a:rPr lang="nb-NO" sz="1200">
                <a:solidFill>
                  <a:schemeClr val="tx1"/>
                </a:solidFill>
              </a:rPr>
              <a:t>For kritisk tenkning</a:t>
            </a:r>
          </a:p>
          <a:p>
            <a:pPr lvl="1"/>
            <a:r>
              <a:rPr lang="nb-NO" sz="1200">
                <a:solidFill>
                  <a:schemeClr val="tx1"/>
                </a:solidFill>
              </a:rPr>
              <a:t>Fagspesifikk KI-kompetanse </a:t>
            </a:r>
          </a:p>
          <a:p>
            <a:pPr lvl="1"/>
            <a:r>
              <a:rPr lang="nb-NO" sz="1200">
                <a:solidFill>
                  <a:schemeClr val="tx1"/>
                </a:solidFill>
              </a:rPr>
              <a:t>Vurderings- og veiledningsevne</a:t>
            </a:r>
          </a:p>
          <a:p>
            <a:r>
              <a:rPr lang="nb-NO" sz="1200">
                <a:solidFill>
                  <a:schemeClr val="tx1"/>
                </a:solidFill>
              </a:rPr>
              <a:t>- Kontekstuell kunnskap</a:t>
            </a:r>
          </a:p>
          <a:p>
            <a:pPr lvl="1"/>
            <a:r>
              <a:rPr lang="nb-NO" sz="1200">
                <a:solidFill>
                  <a:schemeClr val="tx1"/>
                </a:solidFill>
              </a:rPr>
              <a:t>Retningslinjer</a:t>
            </a:r>
          </a:p>
          <a:p>
            <a:pPr lvl="1"/>
            <a:r>
              <a:rPr lang="nb-NO" sz="1200">
                <a:solidFill>
                  <a:schemeClr val="tx1"/>
                </a:solidFill>
              </a:rPr>
              <a:t>Etiske refleksjoner (</a:t>
            </a:r>
            <a:r>
              <a:rPr lang="nb-NO" sz="1200" err="1">
                <a:solidFill>
                  <a:schemeClr val="tx1"/>
                </a:solidFill>
              </a:rPr>
              <a:t>f.eks</a:t>
            </a:r>
            <a:r>
              <a:rPr lang="nb-NO" sz="1200">
                <a:solidFill>
                  <a:schemeClr val="tx1"/>
                </a:solidFill>
              </a:rPr>
              <a:t> rettferdighet)</a:t>
            </a:r>
          </a:p>
          <a:p>
            <a:pPr lvl="1"/>
            <a:r>
              <a:rPr lang="nb-NO" sz="1200">
                <a:solidFill>
                  <a:schemeClr val="tx1"/>
                </a:solidFill>
              </a:rPr>
              <a:t>Øke kompetanse i fagmiljøet</a:t>
            </a:r>
          </a:p>
          <a:p>
            <a:pPr lvl="1"/>
            <a:endParaRPr lang="nb-NO" sz="1100">
              <a:solidFill>
                <a:schemeClr val="tx1"/>
              </a:solidFill>
            </a:endParaRP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4D3EE3EE-6A03-9D0A-4D30-093110F47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59752" y="1889849"/>
            <a:ext cx="4221891" cy="422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2CB349-A462-CE57-2114-EC9C886FB094}"/>
              </a:ext>
            </a:extLst>
          </p:cNvPr>
          <p:cNvSpPr txBox="1"/>
          <p:nvPr/>
        </p:nvSpPr>
        <p:spPr>
          <a:xfrm>
            <a:off x="1029547" y="389387"/>
            <a:ext cx="95121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800" b="1"/>
              <a:t>KI-relatert kunnskap og kompetanse</a:t>
            </a:r>
          </a:p>
          <a:p>
            <a:endParaRPr lang="nb-N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F9FB0D-59FF-2B41-28E7-B3772DB05630}"/>
              </a:ext>
            </a:extLst>
          </p:cNvPr>
          <p:cNvSpPr txBox="1"/>
          <p:nvPr/>
        </p:nvSpPr>
        <p:spPr>
          <a:xfrm>
            <a:off x="8502650" y="6468613"/>
            <a:ext cx="1730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TPACK-modellen</a:t>
            </a:r>
          </a:p>
        </p:txBody>
      </p:sp>
    </p:spTree>
    <p:extLst>
      <p:ext uri="{BB962C8B-B14F-4D97-AF65-F5344CB8AC3E}">
        <p14:creationId xmlns:p14="http://schemas.microsoft.com/office/powerpoint/2010/main" val="2147824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62013-18CA-84DA-6A2A-23BD53D9A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EF464-D6C7-9C84-A630-DAB976EC6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743" y="380947"/>
            <a:ext cx="7455159" cy="723970"/>
          </a:xfrm>
        </p:spPr>
        <p:txBody>
          <a:bodyPr>
            <a:noAutofit/>
          </a:bodyPr>
          <a:lstStyle/>
          <a:p>
            <a:r>
              <a:rPr lang="nb-NO" sz="2800">
                <a:solidFill>
                  <a:srgbClr val="FFFFFF"/>
                </a:solidFill>
              </a:rPr>
              <a:t>Teknologisk, pedagogisk og faglig kunnskap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90A03-D959-4E4D-8264-65BC81D99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547" y="1801707"/>
            <a:ext cx="4760742" cy="4907404"/>
          </a:xfrm>
        </p:spPr>
        <p:txBody>
          <a:bodyPr>
            <a:noAutofit/>
          </a:bodyPr>
          <a:lstStyle/>
          <a:p>
            <a:r>
              <a:rPr lang="nb-NO" sz="1200">
                <a:solidFill>
                  <a:schemeClr val="bg1">
                    <a:lumMod val="75000"/>
                  </a:schemeClr>
                </a:solidFill>
              </a:rPr>
              <a:t>- Teknologisk kunnskap</a:t>
            </a:r>
          </a:p>
          <a:p>
            <a:pPr lvl="1"/>
            <a:r>
              <a:rPr lang="nb-NO" sz="1200">
                <a:solidFill>
                  <a:schemeClr val="bg1">
                    <a:lumMod val="75000"/>
                  </a:schemeClr>
                </a:solidFill>
              </a:rPr>
              <a:t>Muligheter og svakheter </a:t>
            </a:r>
          </a:p>
          <a:p>
            <a:pPr lvl="1"/>
            <a:r>
              <a:rPr lang="nb-NO" sz="1200" b="1">
                <a:solidFill>
                  <a:schemeClr val="tx1"/>
                </a:solidFill>
              </a:rPr>
              <a:t>Prompting </a:t>
            </a:r>
          </a:p>
          <a:p>
            <a:pPr lvl="1"/>
            <a:r>
              <a:rPr lang="nb-NO" sz="1200">
                <a:solidFill>
                  <a:schemeClr val="bg1">
                    <a:lumMod val="75000"/>
                  </a:schemeClr>
                </a:solidFill>
              </a:rPr>
              <a:t>«</a:t>
            </a:r>
            <a:r>
              <a:rPr lang="nb-NO" sz="1200" err="1">
                <a:solidFill>
                  <a:schemeClr val="bg1">
                    <a:lumMod val="75000"/>
                  </a:schemeClr>
                </a:solidFill>
              </a:rPr>
              <a:t>Bestillerkompetanse</a:t>
            </a:r>
            <a:r>
              <a:rPr lang="nb-NO" sz="1200">
                <a:solidFill>
                  <a:schemeClr val="bg1">
                    <a:lumMod val="75000"/>
                  </a:schemeClr>
                </a:solidFill>
              </a:rPr>
              <a:t>»</a:t>
            </a:r>
          </a:p>
          <a:p>
            <a:pPr lvl="1"/>
            <a:r>
              <a:rPr lang="nb-NO" sz="1200">
                <a:solidFill>
                  <a:schemeClr val="bg1">
                    <a:lumMod val="75000"/>
                  </a:schemeClr>
                </a:solidFill>
              </a:rPr>
              <a:t>Sikker, etisk og ansvarlig bruk</a:t>
            </a:r>
          </a:p>
          <a:p>
            <a:r>
              <a:rPr lang="nb-NO" sz="1200">
                <a:solidFill>
                  <a:schemeClr val="bg1">
                    <a:lumMod val="75000"/>
                  </a:schemeClr>
                </a:solidFill>
              </a:rPr>
              <a:t>- Pedagogisk bruk av KI</a:t>
            </a:r>
          </a:p>
          <a:p>
            <a:pPr lvl="1"/>
            <a:r>
              <a:rPr lang="nb-NO" sz="1200">
                <a:solidFill>
                  <a:schemeClr val="bg1">
                    <a:lumMod val="75000"/>
                  </a:schemeClr>
                </a:solidFill>
              </a:rPr>
              <a:t>Praktisk bruk i undervisning</a:t>
            </a:r>
          </a:p>
          <a:p>
            <a:pPr lvl="1"/>
            <a:r>
              <a:rPr lang="nb-NO" sz="1200">
                <a:solidFill>
                  <a:schemeClr val="bg1">
                    <a:lumMod val="75000"/>
                  </a:schemeClr>
                </a:solidFill>
              </a:rPr>
              <a:t>Hvordan veilede studenter til reflektert bruk</a:t>
            </a:r>
          </a:p>
          <a:p>
            <a:pPr lvl="1"/>
            <a:r>
              <a:rPr lang="nb-NO" sz="1200">
                <a:solidFill>
                  <a:schemeClr val="bg1">
                    <a:lumMod val="75000"/>
                  </a:schemeClr>
                </a:solidFill>
              </a:rPr>
              <a:t>Hva gjør vi med vurdering?</a:t>
            </a:r>
          </a:p>
          <a:p>
            <a:r>
              <a:rPr lang="nb-NO" sz="1200">
                <a:solidFill>
                  <a:schemeClr val="bg1">
                    <a:lumMod val="75000"/>
                  </a:schemeClr>
                </a:solidFill>
              </a:rPr>
              <a:t>- Viktigheten av faglig kunnskap</a:t>
            </a:r>
          </a:p>
          <a:p>
            <a:pPr lvl="1"/>
            <a:r>
              <a:rPr lang="nb-NO" sz="1200">
                <a:solidFill>
                  <a:schemeClr val="bg1">
                    <a:lumMod val="75000"/>
                  </a:schemeClr>
                </a:solidFill>
              </a:rPr>
              <a:t>For kritisk tenkning</a:t>
            </a:r>
          </a:p>
          <a:p>
            <a:pPr lvl="1"/>
            <a:r>
              <a:rPr lang="nb-NO" sz="1200">
                <a:solidFill>
                  <a:schemeClr val="bg1">
                    <a:lumMod val="75000"/>
                  </a:schemeClr>
                </a:solidFill>
              </a:rPr>
              <a:t>Fagspesifikk KI-kompetanse </a:t>
            </a:r>
          </a:p>
          <a:p>
            <a:pPr lvl="1"/>
            <a:r>
              <a:rPr lang="nb-NO" sz="1200">
                <a:solidFill>
                  <a:schemeClr val="bg1">
                    <a:lumMod val="75000"/>
                  </a:schemeClr>
                </a:solidFill>
              </a:rPr>
              <a:t>Vurderings- og veiledningsevne</a:t>
            </a:r>
          </a:p>
          <a:p>
            <a:r>
              <a:rPr lang="nb-NO" sz="1200">
                <a:solidFill>
                  <a:schemeClr val="bg1">
                    <a:lumMod val="75000"/>
                  </a:schemeClr>
                </a:solidFill>
              </a:rPr>
              <a:t>- Kontekstuell kunnskap</a:t>
            </a:r>
          </a:p>
          <a:p>
            <a:pPr lvl="1"/>
            <a:r>
              <a:rPr lang="nb-NO" sz="1200">
                <a:solidFill>
                  <a:schemeClr val="bg1">
                    <a:lumMod val="75000"/>
                  </a:schemeClr>
                </a:solidFill>
              </a:rPr>
              <a:t>Retningslinjer</a:t>
            </a:r>
          </a:p>
          <a:p>
            <a:pPr lvl="1"/>
            <a:r>
              <a:rPr lang="nb-NO" sz="1200">
                <a:solidFill>
                  <a:schemeClr val="bg1">
                    <a:lumMod val="75000"/>
                  </a:schemeClr>
                </a:solidFill>
              </a:rPr>
              <a:t>Etiske refleksjoner (</a:t>
            </a:r>
            <a:r>
              <a:rPr lang="nb-NO" sz="1200" err="1">
                <a:solidFill>
                  <a:schemeClr val="bg1">
                    <a:lumMod val="75000"/>
                  </a:schemeClr>
                </a:solidFill>
              </a:rPr>
              <a:t>f.eks</a:t>
            </a:r>
            <a:r>
              <a:rPr lang="nb-NO" sz="1200">
                <a:solidFill>
                  <a:schemeClr val="bg1">
                    <a:lumMod val="75000"/>
                  </a:schemeClr>
                </a:solidFill>
              </a:rPr>
              <a:t> rettferdighet)</a:t>
            </a:r>
          </a:p>
          <a:p>
            <a:pPr lvl="1"/>
            <a:r>
              <a:rPr lang="nb-NO" sz="1200">
                <a:solidFill>
                  <a:schemeClr val="bg1">
                    <a:lumMod val="75000"/>
                  </a:schemeClr>
                </a:solidFill>
              </a:rPr>
              <a:t>Øke kompetanse i fagmiljøet</a:t>
            </a:r>
          </a:p>
          <a:p>
            <a:pPr lvl="1"/>
            <a:endParaRPr lang="nb-NO" sz="1100">
              <a:solidFill>
                <a:schemeClr val="tx1"/>
              </a:solidFill>
            </a:endParaRP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0C0BFB19-9D01-FA31-9A1B-55823FF65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59752" y="1889849"/>
            <a:ext cx="4221891" cy="422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283B50-349D-BD3A-496C-226D0FE7921B}"/>
              </a:ext>
            </a:extLst>
          </p:cNvPr>
          <p:cNvSpPr txBox="1"/>
          <p:nvPr/>
        </p:nvSpPr>
        <p:spPr>
          <a:xfrm>
            <a:off x="1029547" y="389387"/>
            <a:ext cx="95121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800" b="1"/>
              <a:t>KI-relatert kunnskap og kompetanse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0810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7847590F-0561-B7F7-7139-6C1CDB06C21E}"/>
              </a:ext>
            </a:extLst>
          </p:cNvPr>
          <p:cNvSpPr/>
          <p:nvPr/>
        </p:nvSpPr>
        <p:spPr>
          <a:xfrm>
            <a:off x="4540250" y="2876551"/>
            <a:ext cx="2540000" cy="14097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u="sng"/>
              <a:t>Prompting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87CA504-2D1E-2DC7-AE60-B9FC1C6612F3}"/>
              </a:ext>
            </a:extLst>
          </p:cNvPr>
          <p:cNvSpPr/>
          <p:nvPr/>
        </p:nvSpPr>
        <p:spPr>
          <a:xfrm>
            <a:off x="793750" y="1822449"/>
            <a:ext cx="2843530" cy="1606551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Informasjonen man deler med ChatGPT + hvordan man kommuniserer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CD7ABF3-D5C4-4A09-EC6C-AB1B0D19DA2D}"/>
              </a:ext>
            </a:extLst>
          </p:cNvPr>
          <p:cNvCxnSpPr/>
          <p:nvPr/>
        </p:nvCxnSpPr>
        <p:spPr>
          <a:xfrm>
            <a:off x="3752850" y="2952750"/>
            <a:ext cx="723900" cy="2857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35EA63D-52CF-1000-989A-28EC9B9DDF48}"/>
              </a:ext>
            </a:extLst>
          </p:cNvPr>
          <p:cNvCxnSpPr>
            <a:cxnSpLocks/>
          </p:cNvCxnSpPr>
          <p:nvPr/>
        </p:nvCxnSpPr>
        <p:spPr>
          <a:xfrm>
            <a:off x="7150100" y="3968750"/>
            <a:ext cx="833120" cy="3175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E621CA13-3279-6241-0AD3-A3DFC8291779}"/>
              </a:ext>
            </a:extLst>
          </p:cNvPr>
          <p:cNvSpPr/>
          <p:nvPr/>
        </p:nvSpPr>
        <p:spPr>
          <a:xfrm>
            <a:off x="8136889" y="4121150"/>
            <a:ext cx="2781723" cy="14097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Vil i stor grad påvirke kvaliteten av svaret man får</a:t>
            </a:r>
          </a:p>
        </p:txBody>
      </p:sp>
    </p:spTree>
    <p:extLst>
      <p:ext uri="{BB962C8B-B14F-4D97-AF65-F5344CB8AC3E}">
        <p14:creationId xmlns:p14="http://schemas.microsoft.com/office/powerpoint/2010/main" val="349113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0D76B-485A-629C-96A8-8B290623B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163" y="1111753"/>
            <a:ext cx="3720353" cy="4634494"/>
          </a:xfrm>
          <a:ln w="25400" cap="sq">
            <a:noFill/>
            <a:miter lim="800000"/>
          </a:ln>
        </p:spPr>
        <p:txBody>
          <a:bodyPr anchor="ctr">
            <a:normAutofit/>
          </a:bodyPr>
          <a:lstStyle/>
          <a:p>
            <a:pPr algn="ctr"/>
            <a:r>
              <a:rPr lang="nb-NO" sz="3200">
                <a:solidFill>
                  <a:schemeClr val="tx1"/>
                </a:solidFill>
              </a:rPr>
              <a:t>For eksempel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F241B-BC64-D8A1-D515-54241AEFD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0206" y="1111753"/>
            <a:ext cx="5057396" cy="4628275"/>
          </a:xfrm>
        </p:spPr>
        <p:txBody>
          <a:bodyPr anchor="ctr">
            <a:normAutofit/>
          </a:bodyPr>
          <a:lstStyle/>
          <a:p>
            <a:endParaRPr lang="nb-NO">
              <a:solidFill>
                <a:schemeClr val="tx1"/>
              </a:solidFill>
            </a:endParaRPr>
          </a:p>
          <a:p>
            <a:endParaRPr lang="nb-NO">
              <a:solidFill>
                <a:schemeClr val="tx1"/>
              </a:solidFill>
            </a:endParaRPr>
          </a:p>
          <a:p>
            <a:r>
              <a:rPr lang="nb-NO">
                <a:solidFill>
                  <a:schemeClr val="tx1"/>
                </a:solidFill>
              </a:rPr>
              <a:t>«lag et undervisningsopplegg til psykisk helse, videreutdanning»</a:t>
            </a:r>
          </a:p>
        </p:txBody>
      </p:sp>
    </p:spTree>
    <p:extLst>
      <p:ext uri="{BB962C8B-B14F-4D97-AF65-F5344CB8AC3E}">
        <p14:creationId xmlns:p14="http://schemas.microsoft.com/office/powerpoint/2010/main" val="164911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0003BE5B-4FFD-EF4F-0039-CE19822E86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40229" y="2153712"/>
            <a:ext cx="10002227" cy="3655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en-US" altLang="en-US" sz="1800" b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Bruk </a:t>
            </a:r>
            <a:r>
              <a:rPr lang="en-US" altLang="en-US" sz="1800" b="1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forståelig</a:t>
            </a:r>
            <a:r>
              <a:rPr lang="en-US" altLang="en-US" sz="1800" b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800" b="1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språk</a:t>
            </a:r>
            <a:r>
              <a:rPr lang="en-US" altLang="en-US" sz="1800" b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og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setninger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som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gjør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det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tydelig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hva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du er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ute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etter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.</a:t>
            </a:r>
            <a:endParaRPr lang="en-US" altLang="en-US" sz="1600">
              <a:solidFill>
                <a:schemeClr val="tx1"/>
              </a:solidFill>
              <a:latin typeface="Calibri (body)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en-US" altLang="en-US" sz="1800" b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Gi </a:t>
            </a:r>
            <a:r>
              <a:rPr lang="en-US" altLang="en-US" sz="1800" b="1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kontekst</a:t>
            </a:r>
            <a:r>
              <a:rPr lang="en-US" altLang="en-US" sz="1800" b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: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Relevant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bakgrunnsinformasjon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er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helt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nødvendig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for å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få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presise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svar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.</a:t>
            </a:r>
            <a:endParaRPr lang="en-US" altLang="en-US" sz="1800" b="1">
              <a:solidFill>
                <a:schemeClr val="tx1"/>
              </a:solidFill>
              <a:latin typeface="Calibri (body)"/>
              <a:cs typeface="Times New Roman" panose="02020603050405020304" pitchFamily="18" charset="0"/>
            </a:endParaRPr>
          </a:p>
          <a:p>
            <a:pPr marL="635508" lvl="1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16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Forklar</a:t>
            </a:r>
            <a:r>
              <a:rPr lang="en-US" altLang="en-US" sz="16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6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hvorfor</a:t>
            </a:r>
            <a:r>
              <a:rPr lang="en-US" altLang="en-US" sz="16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du </a:t>
            </a:r>
            <a:r>
              <a:rPr lang="en-US" altLang="en-US" sz="16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trenger</a:t>
            </a:r>
            <a:r>
              <a:rPr lang="en-US" altLang="en-US" sz="16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6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informasjonen</a:t>
            </a:r>
            <a:endParaRPr lang="en-US" altLang="en-US" sz="1600">
              <a:solidFill>
                <a:schemeClr val="tx1"/>
              </a:solidFill>
              <a:latin typeface="Calibri (body)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en-US" altLang="en-US" sz="1800" b="1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Inkluder</a:t>
            </a:r>
            <a:r>
              <a:rPr lang="en-US" altLang="en-US" sz="1800" b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800" b="1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gjerne</a:t>
            </a:r>
            <a:r>
              <a:rPr lang="en-US" altLang="en-US" sz="1800" b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800" b="1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eksempler</a:t>
            </a:r>
            <a:r>
              <a:rPr lang="en-US" altLang="en-US" sz="1800" b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som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viser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et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lignende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resultat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eller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det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formatet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du er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ute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etter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.</a:t>
            </a:r>
          </a:p>
          <a:p>
            <a:pPr marL="342900" lvl="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en-US" altLang="en-US" sz="1800" b="1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Kompleksiteten</a:t>
            </a:r>
            <a:r>
              <a:rPr lang="en-US" altLang="en-US" sz="1800" b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av </a:t>
            </a:r>
            <a:r>
              <a:rPr lang="en-US" altLang="en-US" sz="1800" b="1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spørsmålet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bestemmer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kompleksiteten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av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svaret</a:t>
            </a:r>
            <a:endParaRPr lang="en-US" altLang="en-US" sz="1800">
              <a:solidFill>
                <a:schemeClr val="tx1"/>
              </a:solidFill>
              <a:latin typeface="Calibri (body)"/>
              <a:cs typeface="Times New Roman" panose="02020603050405020304" pitchFamily="18" charset="0"/>
            </a:endParaRPr>
          </a:p>
          <a:p>
            <a:pPr marL="635508" lvl="1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16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Bruk </a:t>
            </a:r>
            <a:r>
              <a:rPr lang="en-US" altLang="en-US" sz="16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fagbegreper</a:t>
            </a:r>
            <a:r>
              <a:rPr lang="en-US" altLang="en-US" sz="16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, </a:t>
            </a:r>
            <a:r>
              <a:rPr lang="en-US" altLang="en-US" sz="16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nøkkelord</a:t>
            </a:r>
            <a:r>
              <a:rPr lang="en-US" altLang="en-US" sz="16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, </a:t>
            </a:r>
            <a:r>
              <a:rPr lang="en-US" altLang="en-US" sz="16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teoretiske</a:t>
            </a:r>
            <a:r>
              <a:rPr lang="en-US" altLang="en-US" sz="16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perspektiver </a:t>
            </a:r>
            <a:r>
              <a:rPr lang="en-US" altLang="en-US" sz="16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osv</a:t>
            </a:r>
            <a:r>
              <a:rPr lang="en-US" altLang="en-US" sz="16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. </a:t>
            </a:r>
          </a:p>
          <a:p>
            <a:pPr marL="34290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en-US" altLang="en-US" sz="1800" b="1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Utdyp</a:t>
            </a:r>
            <a:r>
              <a:rPr lang="en-US" altLang="en-US" sz="1800" b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, </a:t>
            </a:r>
            <a:r>
              <a:rPr lang="en-US" altLang="en-US" sz="1800" b="1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gjør</a:t>
            </a:r>
            <a:r>
              <a:rPr lang="en-US" altLang="en-US" sz="1800" b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800" b="1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forbedringer</a:t>
            </a:r>
            <a:r>
              <a:rPr lang="en-US" altLang="en-US" sz="1800" b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og </a:t>
            </a:r>
            <a:r>
              <a:rPr lang="en-US" altLang="en-US" sz="1800" b="1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eksperimenter</a:t>
            </a:r>
            <a:r>
              <a:rPr lang="en-US" altLang="en-US" sz="1800" b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: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Still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oppfølgingsspørsmål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for å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klargjøre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hva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du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mente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eller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utdype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svarene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du </a:t>
            </a:r>
            <a:r>
              <a:rPr lang="en-US" altLang="en-US" sz="18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får</a:t>
            </a:r>
            <a:r>
              <a:rPr lang="en-US" altLang="en-US" sz="18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. </a:t>
            </a:r>
          </a:p>
          <a:p>
            <a:pPr marL="635508" lvl="1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altLang="en-US" sz="16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Ofte</a:t>
            </a:r>
            <a:r>
              <a:rPr lang="en-US" altLang="en-US" sz="16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6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kan</a:t>
            </a:r>
            <a:r>
              <a:rPr lang="en-US" altLang="en-US" sz="16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det </a:t>
            </a:r>
            <a:r>
              <a:rPr lang="en-US" altLang="en-US" sz="16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hjelpe</a:t>
            </a:r>
            <a:r>
              <a:rPr lang="en-US" altLang="en-US" sz="16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å </a:t>
            </a:r>
            <a:r>
              <a:rPr lang="en-US" altLang="en-US" sz="16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være</a:t>
            </a:r>
            <a:r>
              <a:rPr lang="en-US" altLang="en-US" sz="16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6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kritisk</a:t>
            </a:r>
            <a:r>
              <a:rPr lang="en-US" altLang="en-US" sz="16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en-US" altLang="en-US" sz="16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til</a:t>
            </a:r>
            <a:r>
              <a:rPr lang="en-US" altLang="en-US" sz="16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det </a:t>
            </a:r>
            <a:r>
              <a:rPr lang="en-US" altLang="en-US" sz="16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svaret</a:t>
            </a:r>
            <a:r>
              <a:rPr lang="en-US" altLang="en-US" sz="16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 du </a:t>
            </a:r>
            <a:r>
              <a:rPr lang="en-US" altLang="en-US" sz="1600" err="1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fikk</a:t>
            </a:r>
            <a:r>
              <a:rPr lang="en-US" altLang="en-US" sz="1600">
                <a:solidFill>
                  <a:schemeClr val="tx1"/>
                </a:solidFill>
                <a:latin typeface="Calibri (body)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0D5740-263C-6388-0D7A-F441E132E869}"/>
              </a:ext>
            </a:extLst>
          </p:cNvPr>
          <p:cNvSpPr txBox="1"/>
          <p:nvPr/>
        </p:nvSpPr>
        <p:spPr>
          <a:xfrm>
            <a:off x="9525000" y="6488668"/>
            <a:ext cx="2526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(</a:t>
            </a:r>
            <a:r>
              <a:rPr lang="nb-NO" err="1"/>
              <a:t>Mollick</a:t>
            </a:r>
            <a:r>
              <a:rPr lang="nb-NO"/>
              <a:t> &amp; </a:t>
            </a:r>
            <a:r>
              <a:rPr lang="nb-NO" err="1"/>
              <a:t>Mollick</a:t>
            </a:r>
            <a:r>
              <a:rPr lang="nb-NO"/>
              <a:t>, 2024)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670BE68-DA72-820E-C003-938507CA11F4}"/>
              </a:ext>
            </a:extLst>
          </p:cNvPr>
          <p:cNvSpPr/>
          <p:nvPr/>
        </p:nvSpPr>
        <p:spPr>
          <a:xfrm>
            <a:off x="367877" y="160444"/>
            <a:ext cx="3987376" cy="14097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4000"/>
              <a:t>Prompting</a:t>
            </a:r>
          </a:p>
        </p:txBody>
      </p:sp>
    </p:spTree>
    <p:extLst>
      <p:ext uri="{BB962C8B-B14F-4D97-AF65-F5344CB8AC3E}">
        <p14:creationId xmlns:p14="http://schemas.microsoft.com/office/powerpoint/2010/main" val="235635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1FC21-4FD2-82CF-910D-6B1F7BBAA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nb-NO"/>
              <a:t>Prompt - undervisningsplanlegging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69E74-42A5-3B65-B4AF-C737692C4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3"/>
            <a:ext cx="8351521" cy="4293809"/>
          </a:xfrm>
        </p:spPr>
        <p:txBody>
          <a:bodyPr>
            <a:normAutofit lnSpcReduction="10000"/>
          </a:bodyPr>
          <a:lstStyle/>
          <a:p>
            <a:r>
              <a:rPr lang="nb-NO">
                <a:latin typeface="Times New Roman" panose="02020603050405020304" pitchFamily="18" charset="0"/>
                <a:cs typeface="Times New Roman" panose="02020603050405020304" pitchFamily="18" charset="0"/>
              </a:rPr>
              <a:t>Utvikle undervisningsopplegg:</a:t>
            </a:r>
          </a:p>
          <a:p>
            <a:pPr marL="731520" lvl="1" indent="-457200">
              <a:buFont typeface="+mj-lt"/>
              <a:buAutoNum type="arabicPeriod"/>
            </a:pPr>
            <a:r>
              <a:rPr lang="nb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Her er elementer jeg pleier å ha med i min undervisning ______.</a:t>
            </a:r>
          </a:p>
          <a:p>
            <a:pPr marL="731520" lvl="1" indent="-457200">
              <a:buFont typeface="+mj-lt"/>
              <a:buAutoNum type="arabicPeriod"/>
            </a:pPr>
            <a:r>
              <a:rPr lang="nb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«Du er </a:t>
            </a:r>
            <a:r>
              <a:rPr lang="nb-NO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professor</a:t>
            </a:r>
            <a:r>
              <a:rPr lang="nb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 sosialt arbeid. Kan du hjelpe meg å utvikle et nytt undervisningsopplegg til </a:t>
            </a:r>
            <a:r>
              <a:rPr lang="nb-NO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masterstudenter</a:t>
            </a:r>
            <a:r>
              <a:rPr lang="nb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 emnet </a:t>
            </a:r>
            <a:r>
              <a:rPr lang="en-US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videreutdanning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tverrfagleg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psykisk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helse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-, </a:t>
            </a:r>
            <a:r>
              <a:rPr lang="en-US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rus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- og </a:t>
            </a:r>
            <a:r>
              <a:rPr lang="en-US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avhengighetsarbeid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731520" lvl="1" indent="-457200">
              <a:buFont typeface="+mj-lt"/>
              <a:buAutoNum type="arabicPeriod"/>
            </a:pPr>
            <a:r>
              <a:rPr lang="nn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Det skal være en </a:t>
            </a:r>
            <a:r>
              <a:rPr lang="nn-NO" sz="20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tretimersøkt</a:t>
            </a:r>
            <a:r>
              <a:rPr lang="nn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n-NO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hvor</a:t>
            </a:r>
            <a:r>
              <a:rPr lang="nn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n-NO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studentene</a:t>
            </a:r>
            <a:r>
              <a:rPr lang="nn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 skal lære om </a:t>
            </a:r>
            <a:r>
              <a:rPr lang="nn-NO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etikk, relasjon og samhandling.</a:t>
            </a:r>
          </a:p>
          <a:p>
            <a:pPr marL="731520" lvl="1" indent="-457200">
              <a:buFont typeface="+mj-lt"/>
              <a:buAutoNum type="arabicPeriod"/>
            </a:pPr>
            <a:r>
              <a:rPr lang="nn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Foreslå </a:t>
            </a:r>
            <a:r>
              <a:rPr lang="nn-NO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studentaktive</a:t>
            </a:r>
            <a:r>
              <a:rPr lang="nn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 undervisings- og arbeidsformer med </a:t>
            </a:r>
            <a:r>
              <a:rPr lang="nn-NO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oppgaver</a:t>
            </a:r>
            <a:r>
              <a:rPr lang="nn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 grupper. Foreslå også fem gode </a:t>
            </a:r>
            <a:r>
              <a:rPr lang="nn-NO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artikler</a:t>
            </a:r>
            <a:r>
              <a:rPr lang="nn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 som </a:t>
            </a:r>
            <a:r>
              <a:rPr lang="nn-NO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handler</a:t>
            </a:r>
            <a:r>
              <a:rPr lang="nn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 om tematikken (med apa-referanse og kort </a:t>
            </a:r>
            <a:r>
              <a:rPr lang="nn-NO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sammendrag</a:t>
            </a:r>
            <a:r>
              <a:rPr lang="nn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914400" lvl="2" indent="-457200">
              <a:buFont typeface="+mj-lt"/>
              <a:buAutoNum type="arabicPeriod"/>
            </a:pPr>
            <a:r>
              <a:rPr lang="nb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Kom med </a:t>
            </a:r>
            <a:r>
              <a:rPr lang="nb-NO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spesifikke eksempler </a:t>
            </a:r>
            <a:r>
              <a:rPr lang="nb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på undervisningsmetoder og oppgaver.</a:t>
            </a:r>
            <a:endParaRPr lang="nn-NO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7220" lvl="1" indent="-342900">
              <a:buFont typeface="+mj-lt"/>
              <a:buAutoNum type="arabicPeriod"/>
            </a:pPr>
            <a:r>
              <a:rPr lang="nn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Her er </a:t>
            </a:r>
            <a:r>
              <a:rPr lang="nn-NO" sz="20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læringsutbyttebeskrivelsen</a:t>
            </a:r>
            <a:r>
              <a:rPr lang="nn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n-NO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jeg</a:t>
            </a:r>
            <a:r>
              <a:rPr lang="nn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 vil ta utgangspunkt i: </a:t>
            </a:r>
            <a:r>
              <a:rPr lang="nb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«Studenten kan identifisere og analysere juridiske problemstillinger og anvende rettskilder knyttet til problemstillinger som tvang, samtykkekompetanse, varslingsplikt og menneskerettigheter».</a:t>
            </a:r>
          </a:p>
          <a:p>
            <a:endParaRPr lang="nb-NO" sz="1500"/>
          </a:p>
        </p:txBody>
      </p:sp>
    </p:spTree>
    <p:extLst>
      <p:ext uri="{BB962C8B-B14F-4D97-AF65-F5344CB8AC3E}">
        <p14:creationId xmlns:p14="http://schemas.microsoft.com/office/powerpoint/2010/main" val="137872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2370" y="516835"/>
            <a:ext cx="3084844" cy="5772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spc="-50" err="1">
                <a:latin typeface="+mj-lt"/>
                <a:ea typeface="+mj-ea"/>
                <a:cs typeface="+mj-cs"/>
              </a:rPr>
              <a:t>Hva</a:t>
            </a:r>
            <a:r>
              <a:rPr lang="en-US" sz="3600" b="1" spc="-50">
                <a:latin typeface="+mj-lt"/>
                <a:ea typeface="+mj-ea"/>
                <a:cs typeface="+mj-cs"/>
              </a:rPr>
              <a:t> man IKKE </a:t>
            </a:r>
            <a:r>
              <a:rPr lang="en-US" sz="3600" b="1" spc="-50" err="1">
                <a:latin typeface="+mj-lt"/>
                <a:ea typeface="+mj-ea"/>
                <a:cs typeface="+mj-cs"/>
              </a:rPr>
              <a:t>bør</a:t>
            </a:r>
            <a:r>
              <a:rPr lang="en-US" sz="3600" b="1" spc="-50">
                <a:latin typeface="+mj-lt"/>
                <a:ea typeface="+mj-ea"/>
                <a:cs typeface="+mj-cs"/>
              </a:rPr>
              <a:t> dele med KI</a:t>
            </a: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003939A1-B467-EBF0-01AA-4C6CD2EB94F8}"/>
              </a:ext>
            </a:extLst>
          </p:cNvPr>
          <p:cNvGraphicFramePr/>
          <p:nvPr/>
        </p:nvGraphicFramePr>
        <p:xfrm>
          <a:off x="5181601" y="2198914"/>
          <a:ext cx="6368142" cy="3670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B04590-504B-E31E-4D9E-DA99688E03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803" r="-1" b="-1"/>
          <a:stretch>
            <a:fillRect/>
          </a:stretch>
        </p:blipFill>
        <p:spPr>
          <a:xfrm>
            <a:off x="635457" y="640080"/>
            <a:ext cx="10916463" cy="36027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711EBE-5D09-B5D1-C8FC-81ECB6811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985" y="4589185"/>
            <a:ext cx="8667912" cy="96310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681D930-1B9B-CD7E-949A-DD6729C7996C}"/>
              </a:ext>
            </a:extLst>
          </p:cNvPr>
          <p:cNvSpPr txBox="1"/>
          <p:nvPr/>
        </p:nvSpPr>
        <p:spPr>
          <a:xfrm>
            <a:off x="7850910" y="637825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hlinkClick r:id="rId4"/>
              </a:rPr>
              <a:t>S.E.C.U.R.E. GenAI Use Framework for Staff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0559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CF81D86-BDBA-477C-B7DD-8D359BB99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F9C8CA-FA93-046A-FDE0-76E251235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771" y="634946"/>
            <a:ext cx="6574972" cy="1450757"/>
          </a:xfrm>
        </p:spPr>
        <p:txBody>
          <a:bodyPr>
            <a:normAutofit/>
          </a:bodyPr>
          <a:lstStyle/>
          <a:p>
            <a:r>
              <a:rPr lang="nb-NO"/>
              <a:t>Metaprompting</a:t>
            </a:r>
          </a:p>
        </p:txBody>
      </p:sp>
      <p:pic>
        <p:nvPicPr>
          <p:cNvPr id="5" name="Picture 4" descr="A person sitting at a computer with several faces on her head&#10;&#10;AI-generated content may be incorrect.">
            <a:extLst>
              <a:ext uri="{FF2B5EF4-FFF2-40B4-BE49-F238E27FC236}">
                <a16:creationId xmlns:a16="http://schemas.microsoft.com/office/drawing/2014/main" id="{E47ECC87-F684-2E6E-470F-29255A144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4" r="12354"/>
          <a:stretch>
            <a:fillRect/>
          </a:stretch>
        </p:blipFill>
        <p:spPr>
          <a:xfrm>
            <a:off x="633999" y="640081"/>
            <a:ext cx="4001315" cy="531440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65F3E9C-EF11-4F8F-A621-399C7A3E6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74770" y="2086188"/>
            <a:ext cx="608976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EF49D-EEF7-980B-0C67-F2ACB7FEE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4769" y="2198914"/>
            <a:ext cx="6574973" cy="3670180"/>
          </a:xfrm>
        </p:spPr>
        <p:txBody>
          <a:bodyPr>
            <a:normAutofit/>
          </a:bodyPr>
          <a:lstStyle/>
          <a:p>
            <a:r>
              <a:rPr lang="nb-NO"/>
              <a:t>Å spørre språkmodellen om å forbedre en prompt du lager eller skrive en prompt basert på stikkord.</a:t>
            </a:r>
          </a:p>
          <a:p>
            <a:endParaRPr lang="nb-NO"/>
          </a:p>
          <a:p>
            <a:r>
              <a:rPr lang="nb-NO"/>
              <a:t>Eller:</a:t>
            </a:r>
          </a:p>
          <a:p>
            <a:endParaRPr lang="nb-NO"/>
          </a:p>
          <a:p>
            <a:pPr marL="0">
              <a:buNone/>
            </a:pPr>
            <a:r>
              <a:rPr lang="nb-NO"/>
              <a:t>«Hvilken informasjon trenger du for å gi meg best mulig veiledning til denne oppgaven? Du får tre spørsmål.»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AA064E-5F6E-4024-BC28-EDDC3DFC7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B29638-4838-4B9B-B9DB-96E542BAF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4981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14381-C73D-31A9-A4D3-3435E2E2F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 (10 min): prøv </a:t>
            </a:r>
            <a:r>
              <a:rPr lang="nb-NO" err="1"/>
              <a:t>metaprompting</a:t>
            </a:r>
            <a:r>
              <a:rPr lang="nb-NO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685B2-1985-A61C-BA4F-67DC1011E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/>
              <a:t>Mål: Utforske hvordan presise og kontekstuelle prompts påvirker kvaliteten på KI-svar.</a:t>
            </a:r>
          </a:p>
          <a:p>
            <a:endParaRPr lang="nb-NO"/>
          </a:p>
          <a:p>
            <a:pPr marL="457200" indent="-457200">
              <a:buFont typeface="+mj-lt"/>
              <a:buAutoNum type="arabicPeriod"/>
            </a:pPr>
            <a:r>
              <a:rPr lang="nb-NO"/>
              <a:t>Velg et komplekst fenomen eller begrep i ditt fagfelt.</a:t>
            </a:r>
          </a:p>
          <a:p>
            <a:pPr marL="457200" indent="-457200">
              <a:buFont typeface="+mj-lt"/>
              <a:buAutoNum type="arabicPeriod"/>
            </a:pPr>
            <a:r>
              <a:rPr lang="nb-NO"/>
              <a:t>Lag en rask prompt som ber en chatbot forklare fenomenet. Lim inn og se hvilket svar du får.</a:t>
            </a:r>
          </a:p>
          <a:p>
            <a:pPr marL="457200" indent="-457200">
              <a:buFont typeface="+mj-lt"/>
              <a:buAutoNum type="arabicPeriod"/>
            </a:pPr>
            <a:r>
              <a:rPr lang="nb-NO"/>
              <a:t>Skriv så til </a:t>
            </a:r>
            <a:r>
              <a:rPr lang="nb-NO" err="1"/>
              <a:t>chatboten</a:t>
            </a:r>
            <a:r>
              <a:rPr lang="nb-NO"/>
              <a:t>: </a:t>
            </a:r>
            <a:r>
              <a:rPr lang="nb-NO" b="1"/>
              <a:t>“Kan du hjelpe meg å forbedre </a:t>
            </a:r>
            <a:r>
              <a:rPr lang="nb-NO" b="1" err="1"/>
              <a:t>prompten</a:t>
            </a:r>
            <a:r>
              <a:rPr lang="nb-NO" b="1"/>
              <a:t>? Still meg tre spørsmål.”</a:t>
            </a:r>
          </a:p>
          <a:p>
            <a:pPr marL="457200" indent="-457200">
              <a:buFont typeface="+mj-lt"/>
              <a:buAutoNum type="arabicPeriod"/>
            </a:pPr>
            <a:r>
              <a:rPr lang="nb-NO"/>
              <a:t>Revider prompt. Test den forbedrede </a:t>
            </a:r>
            <a:r>
              <a:rPr lang="nb-NO" err="1"/>
              <a:t>prompten</a:t>
            </a:r>
            <a:r>
              <a:rPr lang="nb-NO"/>
              <a:t> i en ny samtale og sammenlign resultatet.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/>
              <a:t>Diskuter: Kan dette brukes i undervisning/veiledning?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5531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98A3DAA-A920-8C83-263A-5E160D3367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1221992"/>
              </p:ext>
            </p:extLst>
          </p:nvPr>
        </p:nvGraphicFramePr>
        <p:xfrm>
          <a:off x="614136" y="716683"/>
          <a:ext cx="10577614" cy="5556099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2569991">
                  <a:extLst>
                    <a:ext uri="{9D8B030D-6E8A-4147-A177-3AD203B41FA5}">
                      <a16:colId xmlns:a16="http://schemas.microsoft.com/office/drawing/2014/main" val="327314419"/>
                    </a:ext>
                  </a:extLst>
                </a:gridCol>
                <a:gridCol w="4456078">
                  <a:extLst>
                    <a:ext uri="{9D8B030D-6E8A-4147-A177-3AD203B41FA5}">
                      <a16:colId xmlns:a16="http://schemas.microsoft.com/office/drawing/2014/main" val="1567198433"/>
                    </a:ext>
                  </a:extLst>
                </a:gridCol>
                <a:gridCol w="3551545">
                  <a:extLst>
                    <a:ext uri="{9D8B030D-6E8A-4147-A177-3AD203B41FA5}">
                      <a16:colId xmlns:a16="http://schemas.microsoft.com/office/drawing/2014/main" val="1829856710"/>
                    </a:ext>
                  </a:extLst>
                </a:gridCol>
              </a:tblGrid>
              <a:tr h="3632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/>
                        <a:t>Mål/intensjon</a:t>
                      </a:r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/>
                        <a:t>KI-bruk/promptingstil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/>
                        <a:t>Pedagogisk poeng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146181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 b="1"/>
                        <a:t>1. Effektivitet</a:t>
                      </a:r>
                      <a:endParaRPr lang="nb-NO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“Skriv et avsnitt til oppgaven min om makt i sosialt arbeid.”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Overfladisk bruk → risiko for passivitet og lav læringsoverføring.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1169741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/>
                        <a:t>2. Forstå fagstoff</a:t>
                      </a:r>
                      <a:endParaRPr lang="en-US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“Forklar maktbegrepet i Foucaults teori på en enkel måte, med eksempel.”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Forklaringsstøtte → kan støtte begrepslæring.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026476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/>
                        <a:t>3. Få inspirasjon</a:t>
                      </a:r>
                      <a:endParaRPr lang="en-US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“Gi meg fem forskjellige perspektiver jeg kan drøfte i en oppgave om profesjonsetikk.”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Åpen KI-bruk → fremmer divergent tenkning.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629498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/>
                        <a:t>4. Trene kritisk tenkning</a:t>
                      </a:r>
                      <a:endParaRPr lang="en-US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“Vis to motstridende syn på bruk av tvang i psykisk helsevern.”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Generere kontraster → støtter analyse og refleksjon.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264031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/>
                        <a:t>5. Utvikle skriveferdigheter</a:t>
                      </a:r>
                      <a:endParaRPr lang="en-US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“Kan du foreslå hvordan jeg kan forbedre flyten i dette avsnittet?”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Veileder → læring gjennom tilbakemelding.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218849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n-NO" sz="1200" b="1"/>
                        <a:t>6. Øve på akademisk språk</a:t>
                      </a:r>
                      <a:endParaRPr lang="nn-NO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“Hjelp meg å formulere dette avsnittet på mer akademisk engelsk. Forklar hva du endrer og hvorfor.”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n-NO" sz="1200"/>
                        <a:t>Metaspråklig læring, støtter academic literacy.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294293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 b="1"/>
                        <a:t>7. Utforske et tema dypere</a:t>
                      </a:r>
                      <a:endParaRPr lang="nb-NO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“Hva er ulike etiske perspektiver på autonomi i helsefag?”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Bruker KI som tankekatalysator → utvider forståelseshorisonten.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537877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 b="1"/>
                        <a:t>8. Teste ideer / sjekke resonnering</a:t>
                      </a:r>
                      <a:endParaRPr lang="nb-NO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“Jeg tenker at makt i sosialt arbeid ofte handler om tillit. Hva kan tale imot?”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KI som “kritisk venn” → støtter metakognitiv refleksjon.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573963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/>
                        <a:t>9. Overvinne skrivevegring / strukturere tanker</a:t>
                      </a:r>
                      <a:endParaRPr lang="en-US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“Hjelp meg å lage en disposisjon for denne problemstillingen.”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KI som prosess-støtte → reduserer terskel for å komme i gang.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952269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/>
                        <a:t>10. Reflektere over egen læring</a:t>
                      </a:r>
                      <a:endParaRPr lang="en-US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“Her er mine tanker om læringsprosessen når jeg bruker KI _________. Kom med tre kritiske innvendinger”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Til </a:t>
                      </a:r>
                      <a:r>
                        <a:rPr lang="en-US" sz="1200" err="1"/>
                        <a:t>selvregulert</a:t>
                      </a:r>
                      <a:r>
                        <a:rPr lang="en-US" sz="1200"/>
                        <a:t> </a:t>
                      </a:r>
                      <a:r>
                        <a:rPr lang="en-US" sz="1200" err="1"/>
                        <a:t>læring</a:t>
                      </a:r>
                      <a:r>
                        <a:rPr lang="en-US" sz="1200"/>
                        <a:t> og </a:t>
                      </a:r>
                      <a:r>
                        <a:rPr lang="en-US" sz="1200" err="1"/>
                        <a:t>metarefleksjon</a:t>
                      </a:r>
                      <a:r>
                        <a:rPr lang="en-US" sz="1200"/>
                        <a:t>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494888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F6C160FE-C696-BBB9-5789-E19F5FB788F9}"/>
              </a:ext>
            </a:extLst>
          </p:cNvPr>
          <p:cNvSpPr/>
          <p:nvPr/>
        </p:nvSpPr>
        <p:spPr>
          <a:xfrm>
            <a:off x="3113314" y="716683"/>
            <a:ext cx="8078436" cy="55560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303C45-2C35-FE25-B7BA-3D84BB403CB2}"/>
              </a:ext>
            </a:extLst>
          </p:cNvPr>
          <p:cNvSpPr txBox="1"/>
          <p:nvPr/>
        </p:nvSpPr>
        <p:spPr>
          <a:xfrm>
            <a:off x="614135" y="193463"/>
            <a:ext cx="76572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/>
              <a:t>Innfallsvinkler og prompts fra </a:t>
            </a:r>
            <a:r>
              <a:rPr lang="nb-NO" sz="2800" b="1" u="sng"/>
              <a:t>studentperspektivet</a:t>
            </a:r>
          </a:p>
        </p:txBody>
      </p:sp>
    </p:spTree>
    <p:extLst>
      <p:ext uri="{BB962C8B-B14F-4D97-AF65-F5344CB8AC3E}">
        <p14:creationId xmlns:p14="http://schemas.microsoft.com/office/powerpoint/2010/main" val="51783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9B1B9-0A82-D516-BEEA-F5D7DC4A9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B4188BF-C481-25C3-E77D-D42F5D4847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4658091"/>
              </p:ext>
            </p:extLst>
          </p:nvPr>
        </p:nvGraphicFramePr>
        <p:xfrm>
          <a:off x="614136" y="716683"/>
          <a:ext cx="10577614" cy="5556099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2569991">
                  <a:extLst>
                    <a:ext uri="{9D8B030D-6E8A-4147-A177-3AD203B41FA5}">
                      <a16:colId xmlns:a16="http://schemas.microsoft.com/office/drawing/2014/main" val="327314419"/>
                    </a:ext>
                  </a:extLst>
                </a:gridCol>
                <a:gridCol w="4456078">
                  <a:extLst>
                    <a:ext uri="{9D8B030D-6E8A-4147-A177-3AD203B41FA5}">
                      <a16:colId xmlns:a16="http://schemas.microsoft.com/office/drawing/2014/main" val="1567198433"/>
                    </a:ext>
                  </a:extLst>
                </a:gridCol>
                <a:gridCol w="3551545">
                  <a:extLst>
                    <a:ext uri="{9D8B030D-6E8A-4147-A177-3AD203B41FA5}">
                      <a16:colId xmlns:a16="http://schemas.microsoft.com/office/drawing/2014/main" val="1829856710"/>
                    </a:ext>
                  </a:extLst>
                </a:gridCol>
              </a:tblGrid>
              <a:tr h="3632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/>
                        <a:t>Mål/intensjon</a:t>
                      </a:r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/>
                        <a:t>KI-bruk/promptingstil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/>
                        <a:t>Pedagogisk poeng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146181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 b="1"/>
                        <a:t>1. Effektivitet</a:t>
                      </a:r>
                      <a:endParaRPr lang="nb-NO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“Skriv et avsnitt til oppgaven min om makt i sosialt arbeid.”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Overfladisk bruk → risiko for passivitet og lav læringsoverføring.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1169741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/>
                        <a:t>2. Forstå fagstoff</a:t>
                      </a:r>
                      <a:endParaRPr lang="en-US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“Forklar maktbegrepet i Foucaults teori på en enkel måte, med eksempel.”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Forklaringsstøtte → kan støtte begrepslæring.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026476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/>
                        <a:t>3. Få inspirasjon</a:t>
                      </a:r>
                      <a:endParaRPr lang="en-US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“Gi meg fem forskjellige perspektiver jeg kan drøfte i en oppgave om profesjonsetikk.”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err="1"/>
                        <a:t>Åpen</a:t>
                      </a:r>
                      <a:r>
                        <a:rPr lang="en-US" sz="1200"/>
                        <a:t> KI-bruk → </a:t>
                      </a:r>
                      <a:r>
                        <a:rPr lang="en-US" sz="1200" err="1"/>
                        <a:t>fremmer</a:t>
                      </a:r>
                      <a:r>
                        <a:rPr lang="en-US" sz="1200"/>
                        <a:t> divergent </a:t>
                      </a:r>
                      <a:r>
                        <a:rPr lang="en-US" sz="1200" err="1"/>
                        <a:t>tenkning</a:t>
                      </a:r>
                      <a:r>
                        <a:rPr lang="en-US" sz="1200"/>
                        <a:t>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629498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/>
                        <a:t>4. Trene kritisk tenkning</a:t>
                      </a:r>
                      <a:endParaRPr lang="en-US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“Vis to motstridende syn på bruk av tvang i psykisk helsevern.”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Generere kontraster → støtter analyse og refleksjon.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264031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/>
                        <a:t>5. Utvikle skriveferdigheter</a:t>
                      </a:r>
                      <a:endParaRPr lang="en-US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“Kan du foreslå hvordan jeg kan forbedre flyten i dette avsnittet?”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Veileder → læring gjennom tilbakemelding.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218849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n-NO" sz="1200" b="1"/>
                        <a:t>6. Øve på akademisk språk</a:t>
                      </a:r>
                      <a:endParaRPr lang="nn-NO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“Hjelp meg å formulere dette avsnittet på mer akademisk engelsk. Forklar hva du endrer og hvorfor.”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n-NO" sz="1200"/>
                        <a:t>Metaspråklig læring, støtter academic literacy.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294293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 b="1"/>
                        <a:t>7. Utforske et tema dypere</a:t>
                      </a:r>
                      <a:endParaRPr lang="nb-NO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“Hva er ulike etiske perspektiver på autonomi i helsefag?”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Bruker KI som tankekatalysator → utvider forståelseshorisonten.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537877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 b="1"/>
                        <a:t>8. Teste ideer / sjekke resonnering</a:t>
                      </a:r>
                      <a:endParaRPr lang="nb-NO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“Jeg tenker at makt i sosialt arbeid ofte handler om tillit. Hva kan tale imot?”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KI som “kritisk venn” → støtter metakognitiv refleksjon.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573963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/>
                        <a:t>9. Overvinne skrivevegring / strukturere tanker</a:t>
                      </a:r>
                      <a:endParaRPr lang="en-US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“Hjelp meg å lage en disposisjon for denne problemstillingen.”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KI som prosess-støtte → reduserer terskel for å komme i gang.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952269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/>
                        <a:t>10. Reflektere over egen læring</a:t>
                      </a:r>
                      <a:endParaRPr lang="en-US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“Her er mine tanker om læringsprosessen når jeg bruker KI _________. Kom med tre kritiske innvendinger og tilbakemelding”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Til </a:t>
                      </a:r>
                      <a:r>
                        <a:rPr lang="en-US" sz="1200" err="1"/>
                        <a:t>selvregulert</a:t>
                      </a:r>
                      <a:r>
                        <a:rPr lang="en-US" sz="1200"/>
                        <a:t> </a:t>
                      </a:r>
                      <a:r>
                        <a:rPr lang="en-US" sz="1200" err="1"/>
                        <a:t>læring</a:t>
                      </a:r>
                      <a:r>
                        <a:rPr lang="en-US" sz="1200"/>
                        <a:t> og </a:t>
                      </a:r>
                      <a:r>
                        <a:rPr lang="en-US" sz="1200" err="1"/>
                        <a:t>metarefleksjon</a:t>
                      </a:r>
                      <a:r>
                        <a:rPr lang="en-US" sz="1200"/>
                        <a:t>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494888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D99BAE11-46B6-88E2-50AB-B04D20F8490E}"/>
              </a:ext>
            </a:extLst>
          </p:cNvPr>
          <p:cNvSpPr/>
          <p:nvPr/>
        </p:nvSpPr>
        <p:spPr>
          <a:xfrm>
            <a:off x="7576456" y="716683"/>
            <a:ext cx="3615293" cy="55560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DC0554-DC79-D85A-1739-8E4498E9583D}"/>
              </a:ext>
            </a:extLst>
          </p:cNvPr>
          <p:cNvSpPr txBox="1"/>
          <p:nvPr/>
        </p:nvSpPr>
        <p:spPr>
          <a:xfrm>
            <a:off x="614135" y="193463"/>
            <a:ext cx="76572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/>
              <a:t>Innfallsvinkler og prompts fra </a:t>
            </a:r>
            <a:r>
              <a:rPr lang="nb-NO" sz="2800" b="1" u="sng"/>
              <a:t>studentperspektivet</a:t>
            </a:r>
          </a:p>
        </p:txBody>
      </p:sp>
    </p:spTree>
    <p:extLst>
      <p:ext uri="{BB962C8B-B14F-4D97-AF65-F5344CB8AC3E}">
        <p14:creationId xmlns:p14="http://schemas.microsoft.com/office/powerpoint/2010/main" val="284164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EB0D4-8FB3-233D-96DA-F35F0CE8C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5667F5F-E45A-602C-1A29-0E71586FED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2409596"/>
              </p:ext>
            </p:extLst>
          </p:nvPr>
        </p:nvGraphicFramePr>
        <p:xfrm>
          <a:off x="614136" y="716683"/>
          <a:ext cx="10577614" cy="5556099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2569991">
                  <a:extLst>
                    <a:ext uri="{9D8B030D-6E8A-4147-A177-3AD203B41FA5}">
                      <a16:colId xmlns:a16="http://schemas.microsoft.com/office/drawing/2014/main" val="327314419"/>
                    </a:ext>
                  </a:extLst>
                </a:gridCol>
                <a:gridCol w="4456078">
                  <a:extLst>
                    <a:ext uri="{9D8B030D-6E8A-4147-A177-3AD203B41FA5}">
                      <a16:colId xmlns:a16="http://schemas.microsoft.com/office/drawing/2014/main" val="1567198433"/>
                    </a:ext>
                  </a:extLst>
                </a:gridCol>
                <a:gridCol w="3551545">
                  <a:extLst>
                    <a:ext uri="{9D8B030D-6E8A-4147-A177-3AD203B41FA5}">
                      <a16:colId xmlns:a16="http://schemas.microsoft.com/office/drawing/2014/main" val="1829856710"/>
                    </a:ext>
                  </a:extLst>
                </a:gridCol>
              </a:tblGrid>
              <a:tr h="3632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/>
                        <a:t>Mål/intensjon</a:t>
                      </a:r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/>
                        <a:t>KI-bruk/promptingstil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/>
                        <a:t>Pedagogisk poeng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146181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 b="1"/>
                        <a:t>1. Effektivitet</a:t>
                      </a:r>
                      <a:endParaRPr lang="nb-NO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“Skriv et avsnitt til oppgaven min om makt i sosialt arbeid.”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Overfladisk bruk → risiko for passivitet og lav læringsoverføring.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1169741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/>
                        <a:t>2. Forstå fagstoff</a:t>
                      </a:r>
                      <a:endParaRPr lang="en-US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“Forklar maktbegrepet i Foucaults teori på en enkel måte, med eksempel.”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Forklaringsstøtte → kan støtte begrepslæring.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026476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/>
                        <a:t>3. Få inspirasjon</a:t>
                      </a:r>
                      <a:endParaRPr lang="en-US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“Gi meg fem forskjellige perspektiver jeg kan drøfte i en oppgave om profesjonsetikk.”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err="1"/>
                        <a:t>Åpen</a:t>
                      </a:r>
                      <a:r>
                        <a:rPr lang="en-US" sz="1200"/>
                        <a:t> KI-bruk → </a:t>
                      </a:r>
                      <a:r>
                        <a:rPr lang="en-US" sz="1200" err="1"/>
                        <a:t>fremmer</a:t>
                      </a:r>
                      <a:r>
                        <a:rPr lang="en-US" sz="1200"/>
                        <a:t> divergent </a:t>
                      </a:r>
                      <a:r>
                        <a:rPr lang="en-US" sz="1200" err="1"/>
                        <a:t>tenkning</a:t>
                      </a:r>
                      <a:r>
                        <a:rPr lang="en-US" sz="1200"/>
                        <a:t>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629498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/>
                        <a:t>4. Trene </a:t>
                      </a:r>
                      <a:r>
                        <a:rPr lang="en-US" sz="1200" b="1" err="1"/>
                        <a:t>kritisk</a:t>
                      </a:r>
                      <a:r>
                        <a:rPr lang="en-US" sz="1200" b="1"/>
                        <a:t> </a:t>
                      </a:r>
                      <a:r>
                        <a:rPr lang="en-US" sz="1200" b="1" err="1"/>
                        <a:t>tenkning</a:t>
                      </a:r>
                      <a:endParaRPr lang="en-US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“Vis to motstridende syn på bruk av tvang i psykisk helsevern.”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Generere kontraster → støtter analyse og refleksjon.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264031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/>
                        <a:t>5. Utvikle skriveferdigheter</a:t>
                      </a:r>
                      <a:endParaRPr lang="en-US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“Kan du foreslå hvordan jeg kan forbedre flyten i dette avsnittet?”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Veileder → læring gjennom tilbakemelding.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218849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n-NO" sz="1200" b="1"/>
                        <a:t>6. Øve på akademisk språk</a:t>
                      </a:r>
                      <a:endParaRPr lang="nn-NO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“Hjelp meg å formulere dette avsnittet på mer akademisk engelsk. Forklar hva du endrer og hvorfor.”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n-NO" sz="1200"/>
                        <a:t>Metaspråklig læring, støtter academic literacy.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294293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 b="1"/>
                        <a:t>7. Utforske et tema dypere</a:t>
                      </a:r>
                      <a:endParaRPr lang="nb-NO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“Hva er ulike etiske perspektiver på autonomi i helsefag?”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Bruker KI som tankekatalysator → utvider forståelseshorisonten.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537877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 b="1"/>
                        <a:t>8. Teste ideer / sjekke resonnering</a:t>
                      </a:r>
                      <a:endParaRPr lang="nb-NO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“Jeg tenker at makt i sosialt arbeid ofte handler om tillit. Hva kan tale imot?”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KI som “kritisk venn” → støtter metakognitiv refleksjon.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573963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/>
                        <a:t>9. Overvinne skrivevegring / strukturere tanker</a:t>
                      </a:r>
                      <a:endParaRPr lang="en-US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“Hjelp meg å lage en disposisjon for denne problemstillingen.”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KI som prosess-støtte → reduserer terskel for å komme i gang.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952269"/>
                  </a:ext>
                </a:extLst>
              </a:tr>
              <a:tr h="5192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/>
                        <a:t>10. Reflektere over egen læring</a:t>
                      </a:r>
                      <a:endParaRPr lang="en-US" sz="1200"/>
                    </a:p>
                  </a:txBody>
                  <a:tcPr marL="53161" marR="53161" marT="26581" marB="26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200"/>
                        <a:t>“Her er mine tanker om læringsprosessen når jeg bruker KI _________. Kom med tre kritiske innvendinger og tilbakemelding”</a:t>
                      </a:r>
                    </a:p>
                  </a:txBody>
                  <a:tcPr marL="53161" marR="53161" marT="26581" marB="2658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Til </a:t>
                      </a:r>
                      <a:r>
                        <a:rPr lang="en-US" sz="1200" err="1"/>
                        <a:t>selvregulert</a:t>
                      </a:r>
                      <a:r>
                        <a:rPr lang="en-US" sz="1200"/>
                        <a:t> </a:t>
                      </a:r>
                      <a:r>
                        <a:rPr lang="en-US" sz="1200" err="1"/>
                        <a:t>læring</a:t>
                      </a:r>
                      <a:r>
                        <a:rPr lang="en-US" sz="1200"/>
                        <a:t> og </a:t>
                      </a:r>
                      <a:r>
                        <a:rPr lang="en-US" sz="1200" err="1"/>
                        <a:t>metarefleksjon</a:t>
                      </a:r>
                      <a:r>
                        <a:rPr lang="en-US" sz="1200"/>
                        <a:t>.</a:t>
                      </a:r>
                    </a:p>
                  </a:txBody>
                  <a:tcPr marL="53161" marR="53161" marT="26581" marB="2658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49488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EA02D3F-1A21-D414-C767-4594BE794128}"/>
              </a:ext>
            </a:extLst>
          </p:cNvPr>
          <p:cNvSpPr txBox="1"/>
          <p:nvPr/>
        </p:nvSpPr>
        <p:spPr>
          <a:xfrm>
            <a:off x="614135" y="193463"/>
            <a:ext cx="76572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/>
              <a:t>Innfallsvinkler og prompts fra </a:t>
            </a:r>
            <a:r>
              <a:rPr lang="nb-NO" sz="2800" b="1" u="sng"/>
              <a:t>studentperspektivet</a:t>
            </a:r>
          </a:p>
        </p:txBody>
      </p:sp>
    </p:spTree>
    <p:extLst>
      <p:ext uri="{BB962C8B-B14F-4D97-AF65-F5344CB8AC3E}">
        <p14:creationId xmlns:p14="http://schemas.microsoft.com/office/powerpoint/2010/main" val="231467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67329A4-AECC-68AE-87B7-207E526DC9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420466"/>
              </p:ext>
            </p:extLst>
          </p:nvPr>
        </p:nvGraphicFramePr>
        <p:xfrm>
          <a:off x="657679" y="1099457"/>
          <a:ext cx="10396719" cy="5072743"/>
        </p:xfrm>
        <a:graphic>
          <a:graphicData uri="http://schemas.openxmlformats.org/drawingml/2006/table">
            <a:tbl>
              <a:tblPr/>
              <a:tblGrid>
                <a:gridCol w="2207597">
                  <a:extLst>
                    <a:ext uri="{9D8B030D-6E8A-4147-A177-3AD203B41FA5}">
                      <a16:colId xmlns:a16="http://schemas.microsoft.com/office/drawing/2014/main" val="102287161"/>
                    </a:ext>
                  </a:extLst>
                </a:gridCol>
                <a:gridCol w="4845070">
                  <a:extLst>
                    <a:ext uri="{9D8B030D-6E8A-4147-A177-3AD203B41FA5}">
                      <a16:colId xmlns:a16="http://schemas.microsoft.com/office/drawing/2014/main" val="2386345039"/>
                    </a:ext>
                  </a:extLst>
                </a:gridCol>
                <a:gridCol w="3344052">
                  <a:extLst>
                    <a:ext uri="{9D8B030D-6E8A-4147-A177-3AD203B41FA5}">
                      <a16:colId xmlns:a16="http://schemas.microsoft.com/office/drawing/2014/main" val="7050009"/>
                    </a:ext>
                  </a:extLst>
                </a:gridCol>
              </a:tblGrid>
              <a:tr h="62106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 err="1"/>
                        <a:t>Pedagogisk</a:t>
                      </a:r>
                      <a:r>
                        <a:rPr lang="en-US" sz="1800" b="1"/>
                        <a:t> </a:t>
                      </a:r>
                      <a:r>
                        <a:rPr lang="en-US" sz="1800" b="1" err="1"/>
                        <a:t>mål</a:t>
                      </a:r>
                      <a:r>
                        <a:rPr lang="en-US" sz="1800" b="1"/>
                        <a:t>/ </a:t>
                      </a:r>
                      <a:r>
                        <a:rPr lang="en-US" sz="1800" b="1" err="1"/>
                        <a:t>intensjon</a:t>
                      </a:r>
                      <a:endParaRPr lang="en-US" sz="1800" b="1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/>
                        <a:t>Typisk promptestil eller ramme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 err="1"/>
                        <a:t>Pedagogisk</a:t>
                      </a:r>
                      <a:r>
                        <a:rPr lang="en-US" sz="1800" b="1"/>
                        <a:t> </a:t>
                      </a:r>
                      <a:r>
                        <a:rPr lang="en-US" sz="1800" b="1" err="1"/>
                        <a:t>poeng</a:t>
                      </a:r>
                      <a:endParaRPr lang="en-US" sz="1800" b="1"/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9610254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 b="1"/>
                        <a:t>1. Legge til rette for begrepsforståelse</a:t>
                      </a:r>
                      <a:endParaRPr lang="nb-NO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“Lag </a:t>
                      </a:r>
                      <a:r>
                        <a:rPr lang="en-US" sz="1300" err="1"/>
                        <a:t>tre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forklaringer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på</a:t>
                      </a:r>
                      <a:r>
                        <a:rPr lang="en-US" sz="1300"/>
                        <a:t> ‘</a:t>
                      </a:r>
                      <a:r>
                        <a:rPr lang="en-US" sz="1300" err="1"/>
                        <a:t>autonomi</a:t>
                      </a:r>
                      <a:r>
                        <a:rPr lang="en-US" sz="1300"/>
                        <a:t>’ – for </a:t>
                      </a:r>
                      <a:r>
                        <a:rPr lang="en-US" sz="1300" err="1"/>
                        <a:t>hhv</a:t>
                      </a:r>
                      <a:r>
                        <a:rPr lang="en-US" sz="1300"/>
                        <a:t>. bachelor, master- og </a:t>
                      </a:r>
                      <a:r>
                        <a:rPr lang="en-US" sz="1300" err="1"/>
                        <a:t>phd-studenter</a:t>
                      </a:r>
                      <a:r>
                        <a:rPr lang="en-US" sz="1300"/>
                        <a:t>.”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Viser hvordan KI kan tilpasses nivå → differensiering i undervisning.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16886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2. Fremme kritisk tenkning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“Gi et godt svar på dette spørsmålet, og så argumenter mot ditt eget svar.”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KI </a:t>
                      </a:r>
                      <a:r>
                        <a:rPr lang="en-US" sz="1300" err="1"/>
                        <a:t>som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dialogpartner</a:t>
                      </a:r>
                      <a:r>
                        <a:rPr lang="en-US" sz="1300"/>
                        <a:t> for </a:t>
                      </a:r>
                      <a:r>
                        <a:rPr lang="en-US" sz="1300" i="1" err="1"/>
                        <a:t>kritisk</a:t>
                      </a:r>
                      <a:r>
                        <a:rPr lang="en-US" sz="1300" i="1"/>
                        <a:t> </a:t>
                      </a:r>
                      <a:r>
                        <a:rPr lang="en-US" sz="1300" i="1" err="1"/>
                        <a:t>refleksjon</a:t>
                      </a:r>
                      <a:r>
                        <a:rPr lang="en-US" sz="1300"/>
                        <a:t>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346824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4. Utforske etiske dilemmaer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“</a:t>
                      </a:r>
                      <a:r>
                        <a:rPr lang="en-US" sz="1300" err="1"/>
                        <a:t>Generer</a:t>
                      </a:r>
                      <a:r>
                        <a:rPr lang="en-US" sz="1300"/>
                        <a:t> et case </a:t>
                      </a:r>
                      <a:r>
                        <a:rPr lang="en-US" sz="1300" err="1"/>
                        <a:t>som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viser</a:t>
                      </a:r>
                      <a:r>
                        <a:rPr lang="en-US" sz="1300"/>
                        <a:t> et </a:t>
                      </a:r>
                      <a:r>
                        <a:rPr lang="en-US" sz="1300" err="1"/>
                        <a:t>etisk</a:t>
                      </a:r>
                      <a:r>
                        <a:rPr lang="en-US" sz="1300"/>
                        <a:t> dilemma </a:t>
                      </a:r>
                      <a:r>
                        <a:rPr lang="en-US" sz="1300" err="1"/>
                        <a:t>i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fageltet</a:t>
                      </a:r>
                      <a:r>
                        <a:rPr lang="en-US" sz="1300"/>
                        <a:t> _____. Still </a:t>
                      </a:r>
                      <a:r>
                        <a:rPr lang="en-US" sz="1300" err="1"/>
                        <a:t>tre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refleksjonsspørsmål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til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dilemmaet</a:t>
                      </a:r>
                      <a:r>
                        <a:rPr lang="en-US" sz="1300"/>
                        <a:t>.”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KI </a:t>
                      </a:r>
                      <a:r>
                        <a:rPr lang="en-US" sz="1300" err="1"/>
                        <a:t>som</a:t>
                      </a:r>
                      <a:r>
                        <a:rPr lang="en-US" sz="1300"/>
                        <a:t> </a:t>
                      </a:r>
                      <a:r>
                        <a:rPr lang="en-US" sz="1300" i="1" err="1"/>
                        <a:t>dilemmagenerator</a:t>
                      </a:r>
                      <a:r>
                        <a:rPr lang="en-US" sz="1300"/>
                        <a:t> → </a:t>
                      </a:r>
                      <a:r>
                        <a:rPr lang="en-US" sz="1300" err="1"/>
                        <a:t>støtter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etikkundervisning</a:t>
                      </a:r>
                      <a:r>
                        <a:rPr lang="en-US" sz="1300"/>
                        <a:t>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41090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5. Skape engasjement / nysgjerrighet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“Lag en analogi som forklarer forskjellen mellom teori og praksis.”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KI </a:t>
                      </a:r>
                      <a:r>
                        <a:rPr lang="en-US" sz="1300" err="1"/>
                        <a:t>som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kreativt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startpunkt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i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undervisning</a:t>
                      </a:r>
                      <a:r>
                        <a:rPr lang="en-US" sz="1300"/>
                        <a:t>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437461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6. Modellere faglig dømmekraft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“Hjelp meg å lage et opplegg hvor jeg sammen med studentene trener på å vurdere påliteligheten av KI-svar.”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Trener studenter i kildekritikk og epistemisk bevissthet.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228148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7. </a:t>
                      </a:r>
                      <a:r>
                        <a:rPr lang="en-US" sz="1300" b="1" err="1"/>
                        <a:t>Støtte</a:t>
                      </a:r>
                      <a:r>
                        <a:rPr lang="en-US" sz="1300" b="1"/>
                        <a:t> </a:t>
                      </a:r>
                      <a:r>
                        <a:rPr lang="en-US" sz="1300" b="1" err="1"/>
                        <a:t>tverrfaglig</a:t>
                      </a:r>
                      <a:r>
                        <a:rPr lang="en-US" sz="1300" b="1"/>
                        <a:t> </a:t>
                      </a:r>
                      <a:r>
                        <a:rPr lang="en-US" sz="1300" b="1" err="1"/>
                        <a:t>forståelse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“Hvordan kan teori om makt forstås forskjellig i sosiologi, psykologi og helse?”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KI som </a:t>
                      </a:r>
                      <a:r>
                        <a:rPr lang="en-US" sz="1300" i="1"/>
                        <a:t>syntesemaker</a:t>
                      </a:r>
                      <a:r>
                        <a:rPr lang="en-US" sz="1300"/>
                        <a:t> → støtter integrativ tenkning.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817480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8. Utvikle læringsdesign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“Hvordan kan KI brukes for å støtte refleksjon i et </a:t>
                      </a:r>
                      <a:r>
                        <a:rPr lang="nb-NO" sz="1300" err="1"/>
                        <a:t>blended</a:t>
                      </a:r>
                      <a:r>
                        <a:rPr lang="nb-NO" sz="1300"/>
                        <a:t> </a:t>
                      </a:r>
                      <a:r>
                        <a:rPr lang="nb-NO" sz="1300" err="1"/>
                        <a:t>learning</a:t>
                      </a:r>
                      <a:r>
                        <a:rPr lang="nb-NO" sz="1300"/>
                        <a:t>-opplegg?”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KI som </a:t>
                      </a:r>
                      <a:r>
                        <a:rPr lang="en-US" sz="1300" i="1"/>
                        <a:t>idépartner</a:t>
                      </a:r>
                      <a:r>
                        <a:rPr lang="en-US" sz="1300"/>
                        <a:t> i undervisningsutvikling.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655037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9. Forsterke vurdering for læring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“Hvordan kan jeg lage formative oppgaver som hjelper studentene å se egen fremgang?”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KI i vurderingsstrategier → læring fremfor testing.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830714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10. </a:t>
                      </a:r>
                      <a:r>
                        <a:rPr lang="en-US" sz="1300" b="1" err="1"/>
                        <a:t>Etikk</a:t>
                      </a:r>
                      <a:r>
                        <a:rPr lang="en-US" sz="1300" b="1"/>
                        <a:t> og </a:t>
                      </a:r>
                      <a:r>
                        <a:rPr lang="en-US" sz="1300" b="1" err="1"/>
                        <a:t>dannelse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“Hvordan kan jeg bruke KI til å skape samtaler om teknologi, ansvar og verdier?”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KI </a:t>
                      </a:r>
                      <a:r>
                        <a:rPr lang="en-US" sz="1300" err="1"/>
                        <a:t>som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inngang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til</a:t>
                      </a:r>
                      <a:r>
                        <a:rPr lang="en-US" sz="1300"/>
                        <a:t> </a:t>
                      </a:r>
                      <a:r>
                        <a:rPr lang="en-US" sz="1300" i="1"/>
                        <a:t>digital </a:t>
                      </a:r>
                      <a:r>
                        <a:rPr lang="en-US" sz="1300" i="1" err="1"/>
                        <a:t>etikk</a:t>
                      </a:r>
                      <a:r>
                        <a:rPr lang="en-US" sz="1300" i="1"/>
                        <a:t> og </a:t>
                      </a:r>
                      <a:r>
                        <a:rPr lang="en-US" sz="1300" i="1" err="1"/>
                        <a:t>profesjonsdannelse</a:t>
                      </a:r>
                      <a:r>
                        <a:rPr lang="en-US" sz="1300"/>
                        <a:t>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897022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229944A-9917-4D9D-B448-42B551783504}"/>
              </a:ext>
            </a:extLst>
          </p:cNvPr>
          <p:cNvSpPr/>
          <p:nvPr/>
        </p:nvSpPr>
        <p:spPr>
          <a:xfrm>
            <a:off x="2873829" y="716683"/>
            <a:ext cx="8317921" cy="55560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965C72-E706-6BEF-FC99-808FED7C0B97}"/>
              </a:ext>
            </a:extLst>
          </p:cNvPr>
          <p:cNvSpPr txBox="1"/>
          <p:nvPr/>
        </p:nvSpPr>
        <p:spPr>
          <a:xfrm>
            <a:off x="657679" y="162580"/>
            <a:ext cx="86745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/>
              <a:t>Innfallsvinkler og prompts fra et </a:t>
            </a:r>
            <a:r>
              <a:rPr lang="nb-NO" sz="2800" b="1" u="sng"/>
              <a:t>undervisningsperspektiv</a:t>
            </a:r>
          </a:p>
        </p:txBody>
      </p:sp>
    </p:spTree>
    <p:extLst>
      <p:ext uri="{BB962C8B-B14F-4D97-AF65-F5344CB8AC3E}">
        <p14:creationId xmlns:p14="http://schemas.microsoft.com/office/powerpoint/2010/main" val="189007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609B8-4E36-CB5F-6C6E-72B56C27D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2DBAB46-CAA9-3597-47FD-D76BCCB5DE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507038"/>
              </p:ext>
            </p:extLst>
          </p:nvPr>
        </p:nvGraphicFramePr>
        <p:xfrm>
          <a:off x="657679" y="1099457"/>
          <a:ext cx="10396719" cy="5072743"/>
        </p:xfrm>
        <a:graphic>
          <a:graphicData uri="http://schemas.openxmlformats.org/drawingml/2006/table">
            <a:tbl>
              <a:tblPr/>
              <a:tblGrid>
                <a:gridCol w="2207597">
                  <a:extLst>
                    <a:ext uri="{9D8B030D-6E8A-4147-A177-3AD203B41FA5}">
                      <a16:colId xmlns:a16="http://schemas.microsoft.com/office/drawing/2014/main" val="102287161"/>
                    </a:ext>
                  </a:extLst>
                </a:gridCol>
                <a:gridCol w="4845070">
                  <a:extLst>
                    <a:ext uri="{9D8B030D-6E8A-4147-A177-3AD203B41FA5}">
                      <a16:colId xmlns:a16="http://schemas.microsoft.com/office/drawing/2014/main" val="2386345039"/>
                    </a:ext>
                  </a:extLst>
                </a:gridCol>
                <a:gridCol w="3344052">
                  <a:extLst>
                    <a:ext uri="{9D8B030D-6E8A-4147-A177-3AD203B41FA5}">
                      <a16:colId xmlns:a16="http://schemas.microsoft.com/office/drawing/2014/main" val="7050009"/>
                    </a:ext>
                  </a:extLst>
                </a:gridCol>
              </a:tblGrid>
              <a:tr h="62106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 err="1"/>
                        <a:t>Pedagogisk</a:t>
                      </a:r>
                      <a:r>
                        <a:rPr lang="en-US" sz="1800" b="1"/>
                        <a:t> </a:t>
                      </a:r>
                      <a:r>
                        <a:rPr lang="en-US" sz="1800" b="1" err="1"/>
                        <a:t>mål</a:t>
                      </a:r>
                      <a:r>
                        <a:rPr lang="en-US" sz="1800" b="1"/>
                        <a:t>/ </a:t>
                      </a:r>
                      <a:r>
                        <a:rPr lang="en-US" sz="1800" b="1" err="1"/>
                        <a:t>intensjon</a:t>
                      </a:r>
                      <a:endParaRPr lang="en-US" sz="1800" b="1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/>
                        <a:t>Typisk promptestil eller ramme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 err="1"/>
                        <a:t>Pedagogisk</a:t>
                      </a:r>
                      <a:r>
                        <a:rPr lang="en-US" sz="1800" b="1"/>
                        <a:t> </a:t>
                      </a:r>
                      <a:r>
                        <a:rPr lang="en-US" sz="1800" b="1" err="1"/>
                        <a:t>poeng</a:t>
                      </a:r>
                      <a:endParaRPr lang="en-US" sz="1800" b="1"/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9610254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 b="1"/>
                        <a:t>1. Legge til rette for begrepsforståelse</a:t>
                      </a:r>
                      <a:endParaRPr lang="nb-NO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“Lag </a:t>
                      </a:r>
                      <a:r>
                        <a:rPr lang="en-US" sz="1300" err="1"/>
                        <a:t>tre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forklaringer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på</a:t>
                      </a:r>
                      <a:r>
                        <a:rPr lang="en-US" sz="1300"/>
                        <a:t> ‘</a:t>
                      </a:r>
                      <a:r>
                        <a:rPr lang="en-US" sz="1300" err="1"/>
                        <a:t>autonomi</a:t>
                      </a:r>
                      <a:r>
                        <a:rPr lang="en-US" sz="1300"/>
                        <a:t>’ – for </a:t>
                      </a:r>
                      <a:r>
                        <a:rPr lang="en-US" sz="1300" err="1"/>
                        <a:t>hhv</a:t>
                      </a:r>
                      <a:r>
                        <a:rPr lang="en-US" sz="1300"/>
                        <a:t>. bachelor, master- og </a:t>
                      </a:r>
                      <a:r>
                        <a:rPr lang="en-US" sz="1300" err="1"/>
                        <a:t>phd-studenter</a:t>
                      </a:r>
                      <a:r>
                        <a:rPr lang="en-US" sz="1300"/>
                        <a:t>.”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Viser hvordan KI kan tilpasses nivå → differensiering i undervisning.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16886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2. Fremme kritisk tenkning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“Gi et godt svar på dette spørsmålet, og så argumenter mot ditt eget svar.”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KI </a:t>
                      </a:r>
                      <a:r>
                        <a:rPr lang="en-US" sz="1300" err="1"/>
                        <a:t>som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dialogpartner</a:t>
                      </a:r>
                      <a:r>
                        <a:rPr lang="en-US" sz="1300"/>
                        <a:t> for </a:t>
                      </a:r>
                      <a:r>
                        <a:rPr lang="en-US" sz="1300" i="1" err="1"/>
                        <a:t>kritisk</a:t>
                      </a:r>
                      <a:r>
                        <a:rPr lang="en-US" sz="1300" i="1"/>
                        <a:t> </a:t>
                      </a:r>
                      <a:r>
                        <a:rPr lang="en-US" sz="1300" i="1" err="1"/>
                        <a:t>refleksjon</a:t>
                      </a:r>
                      <a:r>
                        <a:rPr lang="en-US" sz="1300"/>
                        <a:t>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346824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4. Utforske etiske dilemmaer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“</a:t>
                      </a:r>
                      <a:r>
                        <a:rPr lang="en-US" sz="1300" err="1"/>
                        <a:t>Generer</a:t>
                      </a:r>
                      <a:r>
                        <a:rPr lang="en-US" sz="1300"/>
                        <a:t> et case </a:t>
                      </a:r>
                      <a:r>
                        <a:rPr lang="en-US" sz="1300" err="1"/>
                        <a:t>som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viser</a:t>
                      </a:r>
                      <a:r>
                        <a:rPr lang="en-US" sz="1300"/>
                        <a:t> et </a:t>
                      </a:r>
                      <a:r>
                        <a:rPr lang="en-US" sz="1300" err="1"/>
                        <a:t>etisk</a:t>
                      </a:r>
                      <a:r>
                        <a:rPr lang="en-US" sz="1300"/>
                        <a:t> dilemma </a:t>
                      </a:r>
                      <a:r>
                        <a:rPr lang="en-US" sz="1300" err="1"/>
                        <a:t>i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fageltet</a:t>
                      </a:r>
                      <a:r>
                        <a:rPr lang="en-US" sz="1300"/>
                        <a:t> _____. Still </a:t>
                      </a:r>
                      <a:r>
                        <a:rPr lang="en-US" sz="1300" err="1"/>
                        <a:t>tre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refleksjonsspørsmål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til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dilemmaet</a:t>
                      </a:r>
                      <a:r>
                        <a:rPr lang="en-US" sz="1300"/>
                        <a:t>.”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KI </a:t>
                      </a:r>
                      <a:r>
                        <a:rPr lang="en-US" sz="1300" err="1"/>
                        <a:t>som</a:t>
                      </a:r>
                      <a:r>
                        <a:rPr lang="en-US" sz="1300"/>
                        <a:t> </a:t>
                      </a:r>
                      <a:r>
                        <a:rPr lang="en-US" sz="1300" i="1" err="1"/>
                        <a:t>dilemmagenerator</a:t>
                      </a:r>
                      <a:r>
                        <a:rPr lang="en-US" sz="1300"/>
                        <a:t> → </a:t>
                      </a:r>
                      <a:r>
                        <a:rPr lang="en-US" sz="1300" err="1"/>
                        <a:t>støtter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etikkundervisning</a:t>
                      </a:r>
                      <a:r>
                        <a:rPr lang="en-US" sz="1300"/>
                        <a:t>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41090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5. Skape engasjement / nysgjerrighet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“Lag en analogi som forklarer forskjellen mellom teori og praksis.”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KI </a:t>
                      </a:r>
                      <a:r>
                        <a:rPr lang="en-US" sz="1300" err="1"/>
                        <a:t>som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kreativt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startpunkt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i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undervisning</a:t>
                      </a:r>
                      <a:r>
                        <a:rPr lang="en-US" sz="1300"/>
                        <a:t>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437461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6. </a:t>
                      </a:r>
                      <a:r>
                        <a:rPr lang="en-US" sz="1300" b="1" err="1"/>
                        <a:t>Modellere</a:t>
                      </a:r>
                      <a:r>
                        <a:rPr lang="en-US" sz="1300" b="1"/>
                        <a:t> </a:t>
                      </a:r>
                      <a:r>
                        <a:rPr lang="en-US" sz="1300" b="1" err="1"/>
                        <a:t>faglig</a:t>
                      </a:r>
                      <a:r>
                        <a:rPr lang="en-US" sz="1300" b="1"/>
                        <a:t> </a:t>
                      </a:r>
                      <a:r>
                        <a:rPr lang="en-US" sz="1300" b="1" err="1"/>
                        <a:t>dømmekraft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“Hjelp meg å lage et opplegg hvor jeg sammen med studentene trener på å vurdere påliteligheten av KI-svar.”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Trener studenter i kildekritikk og epistemisk bevissthet.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228148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7. </a:t>
                      </a:r>
                      <a:r>
                        <a:rPr lang="en-US" sz="1300" b="1" err="1"/>
                        <a:t>Støtte</a:t>
                      </a:r>
                      <a:r>
                        <a:rPr lang="en-US" sz="1300" b="1"/>
                        <a:t> </a:t>
                      </a:r>
                      <a:r>
                        <a:rPr lang="en-US" sz="1300" b="1" err="1"/>
                        <a:t>tverrfaglig</a:t>
                      </a:r>
                      <a:r>
                        <a:rPr lang="en-US" sz="1300" b="1"/>
                        <a:t> </a:t>
                      </a:r>
                      <a:r>
                        <a:rPr lang="en-US" sz="1300" b="1" err="1"/>
                        <a:t>forståelse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“Hvordan kan teori om makt forstås forskjellig i sosiologi, psykologi og helse?”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KI som </a:t>
                      </a:r>
                      <a:r>
                        <a:rPr lang="en-US" sz="1300" i="1"/>
                        <a:t>syntesemaker</a:t>
                      </a:r>
                      <a:r>
                        <a:rPr lang="en-US" sz="1300"/>
                        <a:t> → støtter integrativ tenkning.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817480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8. Utvikle læringsdesign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“Hvordan kan KI brukes for å støtte refleksjon i et </a:t>
                      </a:r>
                      <a:r>
                        <a:rPr lang="nb-NO" sz="1300" err="1"/>
                        <a:t>blended</a:t>
                      </a:r>
                      <a:r>
                        <a:rPr lang="nb-NO" sz="1300"/>
                        <a:t> </a:t>
                      </a:r>
                      <a:r>
                        <a:rPr lang="nb-NO" sz="1300" err="1"/>
                        <a:t>learning</a:t>
                      </a:r>
                      <a:r>
                        <a:rPr lang="nb-NO" sz="1300"/>
                        <a:t>-opplegg?”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KI som </a:t>
                      </a:r>
                      <a:r>
                        <a:rPr lang="en-US" sz="1300" i="1"/>
                        <a:t>idépartner</a:t>
                      </a:r>
                      <a:r>
                        <a:rPr lang="en-US" sz="1300"/>
                        <a:t> i undervisningsutvikling.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655037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9. Forsterke vurdering for læring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“Hvordan kan jeg lage formative oppgaver som hjelper studentene å se egen fremgang?”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KI i vurderingsstrategier → læring fremfor testing.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830714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10. </a:t>
                      </a:r>
                      <a:r>
                        <a:rPr lang="en-US" sz="1300" b="1" err="1"/>
                        <a:t>Etikk</a:t>
                      </a:r>
                      <a:r>
                        <a:rPr lang="en-US" sz="1300" b="1"/>
                        <a:t> og </a:t>
                      </a:r>
                      <a:r>
                        <a:rPr lang="en-US" sz="1300" b="1" err="1"/>
                        <a:t>dannelse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“Hvordan kan jeg bruke KI til å skape samtaler om teknologi, ansvar og verdier?”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KI </a:t>
                      </a:r>
                      <a:r>
                        <a:rPr lang="en-US" sz="1300" err="1"/>
                        <a:t>som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inngang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til</a:t>
                      </a:r>
                      <a:r>
                        <a:rPr lang="en-US" sz="1300"/>
                        <a:t> </a:t>
                      </a:r>
                      <a:r>
                        <a:rPr lang="en-US" sz="1300" i="1"/>
                        <a:t>digital </a:t>
                      </a:r>
                      <a:r>
                        <a:rPr lang="en-US" sz="1300" i="1" err="1"/>
                        <a:t>etikk</a:t>
                      </a:r>
                      <a:r>
                        <a:rPr lang="en-US" sz="1300" i="1"/>
                        <a:t> og </a:t>
                      </a:r>
                      <a:r>
                        <a:rPr lang="en-US" sz="1300" i="1" err="1"/>
                        <a:t>profesjonsdannelse</a:t>
                      </a:r>
                      <a:r>
                        <a:rPr lang="en-US" sz="1300"/>
                        <a:t>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897022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16E57AEC-D07B-FFE6-2BA9-BA8F535D59AB}"/>
              </a:ext>
            </a:extLst>
          </p:cNvPr>
          <p:cNvSpPr/>
          <p:nvPr/>
        </p:nvSpPr>
        <p:spPr>
          <a:xfrm>
            <a:off x="7685314" y="716683"/>
            <a:ext cx="3506436" cy="55560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42B00D-F90A-EABA-3F21-5FED318D8750}"/>
              </a:ext>
            </a:extLst>
          </p:cNvPr>
          <p:cNvSpPr txBox="1"/>
          <p:nvPr/>
        </p:nvSpPr>
        <p:spPr>
          <a:xfrm>
            <a:off x="657679" y="162580"/>
            <a:ext cx="86745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/>
              <a:t>Innfallsvinkler og prompts fra et </a:t>
            </a:r>
            <a:r>
              <a:rPr lang="nb-NO" sz="2800" b="1" u="sng"/>
              <a:t>undervisningsperspektiv</a:t>
            </a:r>
          </a:p>
        </p:txBody>
      </p:sp>
    </p:spTree>
    <p:extLst>
      <p:ext uri="{BB962C8B-B14F-4D97-AF65-F5344CB8AC3E}">
        <p14:creationId xmlns:p14="http://schemas.microsoft.com/office/powerpoint/2010/main" val="143060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57ECB-0DB6-7A7A-AA8F-ECC9FD8A2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16C227A-0871-DA3B-A5CF-6EF3003ECB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82730"/>
              </p:ext>
            </p:extLst>
          </p:nvPr>
        </p:nvGraphicFramePr>
        <p:xfrm>
          <a:off x="657679" y="1099457"/>
          <a:ext cx="10396719" cy="5072743"/>
        </p:xfrm>
        <a:graphic>
          <a:graphicData uri="http://schemas.openxmlformats.org/drawingml/2006/table">
            <a:tbl>
              <a:tblPr/>
              <a:tblGrid>
                <a:gridCol w="2207597">
                  <a:extLst>
                    <a:ext uri="{9D8B030D-6E8A-4147-A177-3AD203B41FA5}">
                      <a16:colId xmlns:a16="http://schemas.microsoft.com/office/drawing/2014/main" val="102287161"/>
                    </a:ext>
                  </a:extLst>
                </a:gridCol>
                <a:gridCol w="4845070">
                  <a:extLst>
                    <a:ext uri="{9D8B030D-6E8A-4147-A177-3AD203B41FA5}">
                      <a16:colId xmlns:a16="http://schemas.microsoft.com/office/drawing/2014/main" val="2386345039"/>
                    </a:ext>
                  </a:extLst>
                </a:gridCol>
                <a:gridCol w="3344052">
                  <a:extLst>
                    <a:ext uri="{9D8B030D-6E8A-4147-A177-3AD203B41FA5}">
                      <a16:colId xmlns:a16="http://schemas.microsoft.com/office/drawing/2014/main" val="7050009"/>
                    </a:ext>
                  </a:extLst>
                </a:gridCol>
              </a:tblGrid>
              <a:tr h="62106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 err="1"/>
                        <a:t>Pedagogisk</a:t>
                      </a:r>
                      <a:r>
                        <a:rPr lang="en-US" sz="1800" b="1"/>
                        <a:t> </a:t>
                      </a:r>
                      <a:r>
                        <a:rPr lang="en-US" sz="1800" b="1" err="1"/>
                        <a:t>mål</a:t>
                      </a:r>
                      <a:r>
                        <a:rPr lang="en-US" sz="1800" b="1"/>
                        <a:t>/ </a:t>
                      </a:r>
                      <a:r>
                        <a:rPr lang="en-US" sz="1800" b="1" err="1"/>
                        <a:t>intensjon</a:t>
                      </a:r>
                      <a:endParaRPr lang="en-US" sz="1800" b="1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/>
                        <a:t>Typisk promptestil eller ramme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 err="1"/>
                        <a:t>Pedagogisk</a:t>
                      </a:r>
                      <a:r>
                        <a:rPr lang="en-US" sz="1800" b="1"/>
                        <a:t> </a:t>
                      </a:r>
                      <a:r>
                        <a:rPr lang="en-US" sz="1800" b="1" err="1"/>
                        <a:t>poeng</a:t>
                      </a:r>
                      <a:endParaRPr lang="en-US" sz="1800" b="1"/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9610254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 b="1"/>
                        <a:t>1. Legge til rette for begrepsforståelse</a:t>
                      </a:r>
                      <a:endParaRPr lang="nb-NO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“Lag </a:t>
                      </a:r>
                      <a:r>
                        <a:rPr lang="en-US" sz="1300" err="1"/>
                        <a:t>tre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forklaringer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på</a:t>
                      </a:r>
                      <a:r>
                        <a:rPr lang="en-US" sz="1300"/>
                        <a:t> ‘</a:t>
                      </a:r>
                      <a:r>
                        <a:rPr lang="en-US" sz="1300" err="1"/>
                        <a:t>autonomi</a:t>
                      </a:r>
                      <a:r>
                        <a:rPr lang="en-US" sz="1300"/>
                        <a:t>’ – for </a:t>
                      </a:r>
                      <a:r>
                        <a:rPr lang="en-US" sz="1300" err="1"/>
                        <a:t>hhv</a:t>
                      </a:r>
                      <a:r>
                        <a:rPr lang="en-US" sz="1300"/>
                        <a:t>. bachelor, master- og </a:t>
                      </a:r>
                      <a:r>
                        <a:rPr lang="en-US" sz="1300" err="1"/>
                        <a:t>phd-studenter</a:t>
                      </a:r>
                      <a:r>
                        <a:rPr lang="en-US" sz="1300"/>
                        <a:t>.”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Viser hvordan KI kan tilpasses nivå → differensiering i undervisning.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16886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2. Fremme kritisk tenkning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“Gi et godt svar på dette spørsmålet, og så argumenter mot ditt eget svar.”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KI </a:t>
                      </a:r>
                      <a:r>
                        <a:rPr lang="en-US" sz="1300" err="1"/>
                        <a:t>som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dialogpartner</a:t>
                      </a:r>
                      <a:r>
                        <a:rPr lang="en-US" sz="1300"/>
                        <a:t> for </a:t>
                      </a:r>
                      <a:r>
                        <a:rPr lang="en-US" sz="1300" i="1" err="1"/>
                        <a:t>kritisk</a:t>
                      </a:r>
                      <a:r>
                        <a:rPr lang="en-US" sz="1300" i="1"/>
                        <a:t> </a:t>
                      </a:r>
                      <a:r>
                        <a:rPr lang="en-US" sz="1300" i="1" err="1"/>
                        <a:t>refleksjon</a:t>
                      </a:r>
                      <a:r>
                        <a:rPr lang="en-US" sz="1300"/>
                        <a:t>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346824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4. Utforske etiske dilemmaer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“</a:t>
                      </a:r>
                      <a:r>
                        <a:rPr lang="en-US" sz="1300" err="1"/>
                        <a:t>Generer</a:t>
                      </a:r>
                      <a:r>
                        <a:rPr lang="en-US" sz="1300"/>
                        <a:t> et case </a:t>
                      </a:r>
                      <a:r>
                        <a:rPr lang="en-US" sz="1300" err="1"/>
                        <a:t>som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viser</a:t>
                      </a:r>
                      <a:r>
                        <a:rPr lang="en-US" sz="1300"/>
                        <a:t> et </a:t>
                      </a:r>
                      <a:r>
                        <a:rPr lang="en-US" sz="1300" err="1"/>
                        <a:t>etisk</a:t>
                      </a:r>
                      <a:r>
                        <a:rPr lang="en-US" sz="1300"/>
                        <a:t> dilemma </a:t>
                      </a:r>
                      <a:r>
                        <a:rPr lang="en-US" sz="1300" err="1"/>
                        <a:t>i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fageltet</a:t>
                      </a:r>
                      <a:r>
                        <a:rPr lang="en-US" sz="1300"/>
                        <a:t> _____. Still </a:t>
                      </a:r>
                      <a:r>
                        <a:rPr lang="en-US" sz="1300" err="1"/>
                        <a:t>tre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refleksjonsspørsmål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til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dilemmaet</a:t>
                      </a:r>
                      <a:r>
                        <a:rPr lang="en-US" sz="1300"/>
                        <a:t>.”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KI </a:t>
                      </a:r>
                      <a:r>
                        <a:rPr lang="en-US" sz="1300" err="1"/>
                        <a:t>som</a:t>
                      </a:r>
                      <a:r>
                        <a:rPr lang="en-US" sz="1300"/>
                        <a:t> </a:t>
                      </a:r>
                      <a:r>
                        <a:rPr lang="en-US" sz="1300" i="1" err="1"/>
                        <a:t>dilemmagenerator</a:t>
                      </a:r>
                      <a:r>
                        <a:rPr lang="en-US" sz="1300"/>
                        <a:t> → </a:t>
                      </a:r>
                      <a:r>
                        <a:rPr lang="en-US" sz="1300" err="1"/>
                        <a:t>støtter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etikkundervisning</a:t>
                      </a:r>
                      <a:r>
                        <a:rPr lang="en-US" sz="1300"/>
                        <a:t>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41090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5. Skape engasjement / nysgjerrighet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“Lag en analogi som forklarer forskjellen mellom teori og praksis.”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KI </a:t>
                      </a:r>
                      <a:r>
                        <a:rPr lang="en-US" sz="1300" err="1"/>
                        <a:t>som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kreativt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startpunkt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i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undervisning</a:t>
                      </a:r>
                      <a:r>
                        <a:rPr lang="en-US" sz="1300"/>
                        <a:t>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437461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6. </a:t>
                      </a:r>
                      <a:r>
                        <a:rPr lang="en-US" sz="1300" b="1" err="1"/>
                        <a:t>Modellere</a:t>
                      </a:r>
                      <a:r>
                        <a:rPr lang="en-US" sz="1300" b="1"/>
                        <a:t> </a:t>
                      </a:r>
                      <a:r>
                        <a:rPr lang="en-US" sz="1300" b="1" err="1"/>
                        <a:t>faglig</a:t>
                      </a:r>
                      <a:r>
                        <a:rPr lang="en-US" sz="1300" b="1"/>
                        <a:t> </a:t>
                      </a:r>
                      <a:r>
                        <a:rPr lang="en-US" sz="1300" b="1" err="1"/>
                        <a:t>dømmekraft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“Hjelp meg å lage et opplegg hvor jeg sammen med studentene trener på å vurdere påliteligheten av KI-svar.”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Trener studenter i kildekritikk og epistemisk bevissthet.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228148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7. </a:t>
                      </a:r>
                      <a:r>
                        <a:rPr lang="en-US" sz="1300" b="1" err="1"/>
                        <a:t>Støtte</a:t>
                      </a:r>
                      <a:r>
                        <a:rPr lang="en-US" sz="1300" b="1"/>
                        <a:t> </a:t>
                      </a:r>
                      <a:r>
                        <a:rPr lang="en-US" sz="1300" b="1" err="1"/>
                        <a:t>tverrfaglig</a:t>
                      </a:r>
                      <a:r>
                        <a:rPr lang="en-US" sz="1300" b="1"/>
                        <a:t> </a:t>
                      </a:r>
                      <a:r>
                        <a:rPr lang="en-US" sz="1300" b="1" err="1"/>
                        <a:t>forståelse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“Hvordan kan teori om makt forstås forskjellig i sosiologi, psykologi og helse?”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KI som </a:t>
                      </a:r>
                      <a:r>
                        <a:rPr lang="en-US" sz="1300" i="1"/>
                        <a:t>syntesemaker</a:t>
                      </a:r>
                      <a:r>
                        <a:rPr lang="en-US" sz="1300"/>
                        <a:t> → støtter integrativ tenkning.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817480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8. Utvikle læringsdesign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“Hvordan kan KI brukes for å støtte refleksjon i et </a:t>
                      </a:r>
                      <a:r>
                        <a:rPr lang="nb-NO" sz="1300" err="1"/>
                        <a:t>blended</a:t>
                      </a:r>
                      <a:r>
                        <a:rPr lang="nb-NO" sz="1300"/>
                        <a:t> </a:t>
                      </a:r>
                      <a:r>
                        <a:rPr lang="nb-NO" sz="1300" err="1"/>
                        <a:t>learning</a:t>
                      </a:r>
                      <a:r>
                        <a:rPr lang="nb-NO" sz="1300"/>
                        <a:t>-opplegg?”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KI som </a:t>
                      </a:r>
                      <a:r>
                        <a:rPr lang="en-US" sz="1300" i="1"/>
                        <a:t>idépartner</a:t>
                      </a:r>
                      <a:r>
                        <a:rPr lang="en-US" sz="1300"/>
                        <a:t> i undervisningsutvikling.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655037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9. Forsterke vurdering for læring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“Hvordan kan jeg lage formative oppgaver som hjelper studentene å se egen fremgang?”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KI i vurderingsstrategier → læring fremfor testing.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830714"/>
                  </a:ext>
                </a:extLst>
              </a:tr>
              <a:tr h="494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b="1"/>
                        <a:t>10. </a:t>
                      </a:r>
                      <a:r>
                        <a:rPr lang="en-US" sz="1300" b="1" err="1"/>
                        <a:t>Etikk</a:t>
                      </a:r>
                      <a:r>
                        <a:rPr lang="en-US" sz="1300" b="1"/>
                        <a:t> og </a:t>
                      </a:r>
                      <a:r>
                        <a:rPr lang="en-US" sz="1300" b="1" err="1"/>
                        <a:t>dannelse</a:t>
                      </a:r>
                      <a:endParaRPr lang="en-US" sz="1300"/>
                    </a:p>
                  </a:txBody>
                  <a:tcPr marL="48393" marR="48393" marT="24196" marB="24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300"/>
                        <a:t>“Hvordan kan jeg bruke KI til å skape samtaler om teknologi, ansvar og verdier?”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KI </a:t>
                      </a:r>
                      <a:r>
                        <a:rPr lang="en-US" sz="1300" err="1"/>
                        <a:t>som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inngang</a:t>
                      </a:r>
                      <a:r>
                        <a:rPr lang="en-US" sz="1300"/>
                        <a:t> </a:t>
                      </a:r>
                      <a:r>
                        <a:rPr lang="en-US" sz="1300" err="1"/>
                        <a:t>til</a:t>
                      </a:r>
                      <a:r>
                        <a:rPr lang="en-US" sz="1300"/>
                        <a:t> </a:t>
                      </a:r>
                      <a:r>
                        <a:rPr lang="en-US" sz="1300" i="1"/>
                        <a:t>digital </a:t>
                      </a:r>
                      <a:r>
                        <a:rPr lang="en-US" sz="1300" i="1" err="1"/>
                        <a:t>etikk</a:t>
                      </a:r>
                      <a:r>
                        <a:rPr lang="en-US" sz="1300" i="1"/>
                        <a:t> og </a:t>
                      </a:r>
                      <a:r>
                        <a:rPr lang="en-US" sz="1300" i="1" err="1"/>
                        <a:t>profesjonsdannelse</a:t>
                      </a:r>
                      <a:r>
                        <a:rPr lang="en-US" sz="1300"/>
                        <a:t>.</a:t>
                      </a:r>
                    </a:p>
                  </a:txBody>
                  <a:tcPr marL="48393" marR="48393" marT="24196" marB="2419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89702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7F78DE5-0D7B-821E-CEA9-F018A4A291F5}"/>
              </a:ext>
            </a:extLst>
          </p:cNvPr>
          <p:cNvSpPr txBox="1"/>
          <p:nvPr/>
        </p:nvSpPr>
        <p:spPr>
          <a:xfrm>
            <a:off x="657679" y="162580"/>
            <a:ext cx="86745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/>
              <a:t>Innfallsvinkler og prompts fra et </a:t>
            </a:r>
            <a:r>
              <a:rPr lang="nb-NO" sz="2800" b="1" u="sng"/>
              <a:t>undervisningsperspektiv</a:t>
            </a:r>
          </a:p>
        </p:txBody>
      </p:sp>
    </p:spTree>
    <p:extLst>
      <p:ext uri="{BB962C8B-B14F-4D97-AF65-F5344CB8AC3E}">
        <p14:creationId xmlns:p14="http://schemas.microsoft.com/office/powerpoint/2010/main" val="2845249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ED8DD-A601-932C-DB13-F84C70589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Klasseromsundervisning med KI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C64C8-58EB-FC51-4908-5899976D5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b="1"/>
              <a:t>Klare læringsmål og retningslinjer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/>
              <a:t>Snakk med studentene om det er hensiktsmessig å bruke KI-chatboter til denne typen oppgaver.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/>
              <a:t> Utvikle enkle retningslinjer for kritisk og etisk KI-bruk, gjerne sammen med studentene.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/>
              <a:t> Gjør studentene oppmerksomme på KI-</a:t>
            </a:r>
            <a:r>
              <a:rPr lang="nb-NO" err="1"/>
              <a:t>chatboters</a:t>
            </a:r>
            <a:r>
              <a:rPr lang="nb-NO"/>
              <a:t> svakheter og styrker i deres fagfelt</a:t>
            </a:r>
          </a:p>
          <a:p>
            <a:pPr>
              <a:buFont typeface="Arial" panose="020B0604020202020204" pitchFamily="34" charset="0"/>
              <a:buChar char="•"/>
            </a:pPr>
            <a:endParaRPr lang="nb-NO"/>
          </a:p>
          <a:p>
            <a:pPr>
              <a:buFont typeface="Arial" panose="020B0604020202020204" pitchFamily="34" charset="0"/>
              <a:buChar char="•"/>
            </a:pPr>
            <a:endParaRPr lang="nb-NO"/>
          </a:p>
          <a:p>
            <a:pPr marL="0" indent="0">
              <a:buNone/>
            </a:pPr>
            <a:r>
              <a:rPr lang="nb-NO"/>
              <a:t>Gode kilder: </a:t>
            </a:r>
          </a:p>
          <a:p>
            <a:pPr>
              <a:buFontTx/>
              <a:buChar char="-"/>
            </a:pPr>
            <a:r>
              <a:rPr lang="en-US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Teach with Generative AI - Generative AI @ Harvard</a:t>
            </a:r>
            <a:endParaRPr lang="en-US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en-US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AI Pedagogy Project – </a:t>
            </a:r>
            <a:r>
              <a:rPr lang="en-US" err="1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metaLAB</a:t>
            </a:r>
            <a:r>
              <a:rPr lang="en-US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(at) Harvard</a:t>
            </a:r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46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12857-7AF3-B2C7-53C2-4086B509D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Referanser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3863E-DAEE-BF9C-C5BB-AFEE3D333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err="1"/>
              <a:t>Annapureddy</a:t>
            </a:r>
            <a:r>
              <a:rPr lang="it-IT"/>
              <a:t>, R., Fornaroli, A., &amp; </a:t>
            </a:r>
            <a:r>
              <a:rPr lang="it-IT" err="1"/>
              <a:t>Gatica</a:t>
            </a:r>
            <a:r>
              <a:rPr lang="it-IT"/>
              <a:t>-Perez, D. (2025). </a:t>
            </a:r>
            <a:r>
              <a:rPr lang="en-US"/>
              <a:t>Generative AI literacy: Twelve defining competencies. </a:t>
            </a:r>
            <a:r>
              <a:rPr lang="en-US" i="1"/>
              <a:t>Digital Government: Research and Practice</a:t>
            </a:r>
            <a:r>
              <a:rPr lang="en-US"/>
              <a:t>,</a:t>
            </a:r>
            <a:r>
              <a:rPr lang="en-US" i="1"/>
              <a:t> 6</a:t>
            </a:r>
            <a:r>
              <a:rPr lang="en-US"/>
              <a:t>(1), 1–21. </a:t>
            </a:r>
            <a:r>
              <a:rPr lang="en-US" u="sng">
                <a:hlinkClick r:id="rId2"/>
              </a:rPr>
              <a:t>https://doi.org/10.1145/3685680</a:t>
            </a:r>
            <a:endParaRPr lang="en-US"/>
          </a:p>
          <a:p>
            <a:r>
              <a:rPr lang="de-DE" err="1"/>
              <a:t>Mah</a:t>
            </a:r>
            <a:r>
              <a:rPr lang="de-DE"/>
              <a:t>, D.-K., &amp; Groß, N. (2024). </a:t>
            </a:r>
            <a:r>
              <a:rPr lang="en-US"/>
              <a:t>Artificial intelligence in higher education: exploring faculty use, self-efficacy, distinct profiles, and professional development needs. </a:t>
            </a:r>
            <a:r>
              <a:rPr lang="en-US" i="1"/>
              <a:t>International Journal of Educational Technology in Higher Education</a:t>
            </a:r>
            <a:r>
              <a:rPr lang="en-US"/>
              <a:t>,</a:t>
            </a:r>
            <a:r>
              <a:rPr lang="en-US" i="1"/>
              <a:t> 21</a:t>
            </a:r>
            <a:r>
              <a:rPr lang="en-US"/>
              <a:t>(1), 58. </a:t>
            </a:r>
            <a:r>
              <a:rPr lang="en-US" u="sng">
                <a:hlinkClick r:id="rId3"/>
              </a:rPr>
              <a:t>https://doi.org/10.1186/s41239-024-00490-1</a:t>
            </a:r>
            <a:r>
              <a:rPr lang="en-US"/>
              <a:t> </a:t>
            </a:r>
          </a:p>
          <a:p>
            <a:r>
              <a:rPr lang="en-US"/>
              <a:t>Mishra, P., Warr, M., &amp; Islam, R. (2023). TPACK in the age of ChatGPT and Generative AI. </a:t>
            </a:r>
            <a:r>
              <a:rPr lang="en-US" i="1"/>
              <a:t>Journal	of Digital Learning in Teacher Education</a:t>
            </a:r>
            <a:r>
              <a:rPr lang="en-US"/>
              <a:t>,</a:t>
            </a:r>
            <a:r>
              <a:rPr lang="en-US" i="1"/>
              <a:t> 39</a:t>
            </a:r>
            <a:r>
              <a:rPr lang="en-US"/>
              <a:t>(4), 235–251. </a:t>
            </a:r>
            <a:r>
              <a:rPr lang="en-US" u="sng">
                <a:hlinkClick r:id="rId4"/>
              </a:rPr>
              <a:t>10.1080/21532974.2023.2247480</a:t>
            </a:r>
            <a:endParaRPr lang="en-US"/>
          </a:p>
          <a:p>
            <a:r>
              <a:rPr lang="en-US"/>
              <a:t>OpenAI. (2025). ChatGPT [Large language model]. </a:t>
            </a:r>
            <a:r>
              <a:rPr lang="en-US" u="sng">
                <a:hlinkClick r:id="rId5"/>
              </a:rPr>
              <a:t>https://chat.openai.com/</a:t>
            </a:r>
            <a:endParaRPr lang="en-US"/>
          </a:p>
          <a:p>
            <a:r>
              <a:rPr lang="en-US"/>
              <a:t>NOKUT. (2025). </a:t>
            </a:r>
            <a:r>
              <a:rPr lang="en-US" i="1"/>
              <a:t>Studiebarometeret 2024: </a:t>
            </a:r>
            <a:r>
              <a:rPr lang="en-US" i="1" err="1"/>
              <a:t>Hovedtendenser</a:t>
            </a:r>
            <a:r>
              <a:rPr lang="en-US"/>
              <a:t> (Rapport 1–2025). </a:t>
            </a:r>
            <a:r>
              <a:rPr lang="en-US" err="1"/>
              <a:t>Nasjonalt</a:t>
            </a:r>
            <a:r>
              <a:rPr lang="en-US"/>
              <a:t> organ for </a:t>
            </a:r>
            <a:r>
              <a:rPr lang="en-US" err="1"/>
              <a:t>kvalitet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utdanningen</a:t>
            </a:r>
            <a:r>
              <a:rPr lang="en-US"/>
              <a:t> (NOKUT). </a:t>
            </a:r>
            <a:r>
              <a:rPr lang="en-US">
                <a:hlinkClick r:id="rId6"/>
              </a:rPr>
              <a:t>https://www.nokut.no/globalassets/studiebarometeret/2025/studiebarometeret-2024-hovedtendenser_1-2025.pdf</a:t>
            </a:r>
            <a:endParaRPr lang="en-US"/>
          </a:p>
          <a:p>
            <a:endParaRPr lang="en-US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553901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Custom 12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6F7B62"/>
      </a:accent1>
      <a:accent2>
        <a:srgbClr val="7EA9CA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BFC44EEB4F1CC47A16CD8BF1F0DBA6F" ma:contentTypeVersion="29" ma:contentTypeDescription="Opprett et nytt dokument." ma:contentTypeScope="" ma:versionID="4960201718236bb946aa9f25c8fa44ee">
  <xsd:schema xmlns:xsd="http://www.w3.org/2001/XMLSchema" xmlns:xs="http://www.w3.org/2001/XMLSchema" xmlns:p="http://schemas.microsoft.com/office/2006/metadata/properties" xmlns:ns1="http://schemas.microsoft.com/sharepoint/v3" xmlns:ns2="http://schemas.microsoft.com/sharepoint/v3/fields" xmlns:ns3="eecd95bd-6932-469c-967f-6aa460883e0e" xmlns:ns4="864dbcc5-bdb3-45b4-807a-8e67d8aa8de1" targetNamespace="http://schemas.microsoft.com/office/2006/metadata/properties" ma:root="true" ma:fieldsID="3a037ca9b698b9364aed11b55874ca04" ns1:_="" ns2:_="" ns3:_="" ns4:_="">
    <xsd:import namespace="http://schemas.microsoft.com/sharepoint/v3"/>
    <xsd:import namespace="http://schemas.microsoft.com/sharepoint/v3/fields"/>
    <xsd:import namespace="eecd95bd-6932-469c-967f-6aa460883e0e"/>
    <xsd:import namespace="864dbcc5-bdb3-45b4-807a-8e67d8aa8de1"/>
    <xsd:element name="properties">
      <xsd:complexType>
        <xsd:sequence>
          <xsd:element name="documentManagement">
            <xsd:complexType>
              <xsd:all>
                <xsd:element ref="ns2:Location" minOccurs="0"/>
                <xsd:element ref="ns1:Company" minOccurs="0"/>
                <xsd:element ref="ns3:Filst_x00f8_rrelse" minOccurs="0"/>
                <xsd:element ref="ns3:Location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4:SharedWithUsers" minOccurs="0"/>
                <xsd:element ref="ns4:SharedWithDetails" minOccurs="0"/>
                <xsd:element ref="ns3:MediaLengthInSeconds" minOccurs="0"/>
                <xsd:element ref="ns4:TaxKeywordTaxHTField" minOccurs="0"/>
                <xsd:element ref="ns4:TaxCatchAll" minOccurs="0"/>
                <xsd:element ref="ns1:ol_Department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Company" ma:index="4" nillable="true" ma:displayName="Firma" ma:indexed="true" ma:internalName="Company">
      <xsd:simpleType>
        <xsd:restriction base="dms:Text">
          <xsd:maxLength value="255"/>
        </xsd:restriction>
      </xsd:simpleType>
    </xsd:element>
    <xsd:element name="ol_Department" ma:index="30" nillable="true" ma:displayName="Avdeling" ma:description="" ma:indexed="true" ma:internalName="ol_Departmen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Location" ma:index="2" nillable="true" ma:displayName="Plassering" ma:description="" ma:indexed="true" ma:internalName="Location0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cd95bd-6932-469c-967f-6aa460883e0e" elementFormDefault="qualified">
    <xsd:import namespace="http://schemas.microsoft.com/office/2006/documentManagement/types"/>
    <xsd:import namespace="http://schemas.microsoft.com/office/infopath/2007/PartnerControls"/>
    <xsd:element name="Filst_x00f8_rrelse" ma:index="6" nillable="true" ma:displayName="Filstørrelse" ma:internalName="Filst_x00f8_rrelse">
      <xsd:simpleType>
        <xsd:restriction base="dms:Text">
          <xsd:maxLength value="255"/>
        </xsd:restriction>
      </xsd:simpleType>
    </xsd:element>
    <xsd:element name="Location" ma:index="7" nillable="true" ma:displayName="Location" ma:format="Dropdown" ma:internalName="Location">
      <xsd:simpleType>
        <xsd:restriction base="dms:Text">
          <xsd:maxLength value="255"/>
        </xsd:restriction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32" nillable="true" ma:taxonomy="true" ma:internalName="lcf76f155ced4ddcb4097134ff3c332f" ma:taxonomyFieldName="MediaServiceImageTags" ma:displayName="Bildemerkelapper" ma:readOnly="false" ma:fieldId="{5cf76f15-5ced-4ddc-b409-7134ff3c332f}" ma:taxonomyMulti="true" ma:sspId="b2e36a24-c04e-4ae7-bfc1-53640ad136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dbcc5-bdb3-45b4-807a-8e67d8aa8de1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KeywordTaxHTField" ma:index="25" nillable="true" ma:taxonomy="true" ma:internalName="TaxKeywordTaxHTField" ma:taxonomyFieldName="TaxKeyword" ma:displayName="Organisasjonsnøkkelord" ma:fieldId="{23f27201-bee3-471e-b2e7-b64fd8b7ca38}" ma:taxonomyMulti="true" ma:sspId="b2e36a24-c04e-4ae7-bfc1-53640ad1365b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6" nillable="true" ma:displayName="Taxonomy Catch All Column" ma:hidden="true" ma:list="{bdd76b3d-3f50-4ce7-9b01-35f700ab2103}" ma:internalName="TaxCatchAll" ma:showField="CatchAllData" ma:web="864dbcc5-bdb3-45b4-807a-8e67d8aa8d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7" ma:displayName="Innholdstype"/>
        <xsd:element ref="dc:title" minOccurs="0" maxOccurs="1" ma:index="5" ma:displayName="Tittel"/>
        <xsd:element ref="dc:subject" minOccurs="0" maxOccurs="1" ma:index="1" ma:displayName="Emne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 ma:index="3" ma:displayName="Kategori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pany xmlns="http://schemas.microsoft.com/sharepoint/v3" xsi:nil="true"/>
    <lcf76f155ced4ddcb4097134ff3c332f xmlns="eecd95bd-6932-469c-967f-6aa460883e0e">
      <Terms xmlns="http://schemas.microsoft.com/office/infopath/2007/PartnerControls"/>
    </lcf76f155ced4ddcb4097134ff3c332f>
    <Location xmlns="eecd95bd-6932-469c-967f-6aa460883e0e" xsi:nil="true"/>
    <TaxCatchAll xmlns="864dbcc5-bdb3-45b4-807a-8e67d8aa8de1" xsi:nil="true"/>
    <TaxKeywordTaxHTField xmlns="864dbcc5-bdb3-45b4-807a-8e67d8aa8de1">
      <Terms xmlns="http://schemas.microsoft.com/office/infopath/2007/PartnerControls"/>
    </TaxKeywordTaxHTField>
    <Location xmlns="http://schemas.microsoft.com/sharepoint/v3/fields" xsi:nil="true"/>
    <Filst_x00f8_rrelse xmlns="eecd95bd-6932-469c-967f-6aa460883e0e" xsi:nil="true"/>
    <ol_Department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0D9475D-07C7-4DB0-8CFA-DF5031B515BF}"/>
</file>

<file path=customXml/itemProps2.xml><?xml version="1.0" encoding="utf-8"?>
<ds:datastoreItem xmlns:ds="http://schemas.openxmlformats.org/officeDocument/2006/customXml" ds:itemID="{A2BF1BB2-C26E-403C-94E1-488634583F67}"/>
</file>

<file path=customXml/itemProps3.xml><?xml version="1.0" encoding="utf-8"?>
<ds:datastoreItem xmlns:ds="http://schemas.openxmlformats.org/officeDocument/2006/customXml" ds:itemID="{FB2223D7-0A15-4C5B-964A-08EA5D689153}"/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2930</Words>
  <Application>Microsoft Office PowerPoint</Application>
  <PresentationFormat>Widescreen</PresentationFormat>
  <Paragraphs>357</Paragraphs>
  <Slides>29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Aptos</vt:lpstr>
      <vt:lpstr>Arial</vt:lpstr>
      <vt:lpstr>Calibri</vt:lpstr>
      <vt:lpstr>Calibri (body)</vt:lpstr>
      <vt:lpstr>Calibri Light</vt:lpstr>
      <vt:lpstr>Roboto</vt:lpstr>
      <vt:lpstr>Times New Roman</vt:lpstr>
      <vt:lpstr>Retrospect</vt:lpstr>
      <vt:lpstr>Praktisk bruk av KI-chatboter i undervisning</vt:lpstr>
      <vt:lpstr>Hva kjennetegner generativ KI?</vt:lpstr>
      <vt:lpstr>Hvorfor det er viktig å lære om generativ KI</vt:lpstr>
      <vt:lpstr>HVL-undersøkelse, 2024</vt:lpstr>
      <vt:lpstr>KI endrer hvordan studentene jobber</vt:lpstr>
      <vt:lpstr>NOKUT, 2024</vt:lpstr>
      <vt:lpstr>PowerPoint Presentation</vt:lpstr>
      <vt:lpstr>PowerPoint Presentation</vt:lpstr>
      <vt:lpstr>Hvilken KI-kompetanse trenger  a) du   b) dine studenter?</vt:lpstr>
      <vt:lpstr>Hvilken KI-kompetanse vil vi at studenter skal utvikle? </vt:lpstr>
      <vt:lpstr>PowerPoint Presentation</vt:lpstr>
      <vt:lpstr>Teknologisk, pedagogisk og faglig kunnskap</vt:lpstr>
      <vt:lpstr>Teknologisk, pedagogisk og faglig kunnskap</vt:lpstr>
      <vt:lpstr>PowerPoint Presentation</vt:lpstr>
      <vt:lpstr>For eksempel</vt:lpstr>
      <vt:lpstr>PowerPoint Presentation</vt:lpstr>
      <vt:lpstr>Prompt - undervisningsplanlegging</vt:lpstr>
      <vt:lpstr>PowerPoint Presentation</vt:lpstr>
      <vt:lpstr>PowerPoint Presentation</vt:lpstr>
      <vt:lpstr>Metaprompting</vt:lpstr>
      <vt:lpstr>Oppgave (10 min): prøv metaprompting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Klasseromsundervisning med KI</vt:lpstr>
      <vt:lpstr>Referanser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Odin Monrad Schei</dc:creator>
  <cp:lastModifiedBy>Odin Monrad Schei</cp:lastModifiedBy>
  <cp:revision>1</cp:revision>
  <dcterms:created xsi:type="dcterms:W3CDTF">2025-10-06T07:46:58Z</dcterms:created>
  <dcterms:modified xsi:type="dcterms:W3CDTF">2025-11-11T13:54:52Z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0x0101001BFC44EEB4F1CC47A16CD8BF1F0DBA6F</vt:lpwstr>
  </property>
  <property fmtid="{D5CDD505-2E9C-101B-9397-08002B2CF9AE}" pid="3" name="TaxKeyword">
    <vt:lpwstr/>
  </property>
</Properties>
</file>